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1" r:id="rId6"/>
    <p:sldId id="260" r:id="rId7"/>
    <p:sldId id="266" r:id="rId8"/>
    <p:sldId id="262" r:id="rId9"/>
    <p:sldId id="263"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67" d="100"/>
          <a:sy n="67" d="100"/>
        </p:scale>
        <p:origin x="1296" y="2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6BF908-A531-4C00-8F15-E75423FC724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AD6D8BAC-4B47-4F1C-A00D-D2B04E169858}">
      <dgm:prSet custT="1"/>
      <dgm:spPr>
        <a:solidFill>
          <a:schemeClr val="bg1">
            <a:lumMod val="50000"/>
          </a:schemeClr>
        </a:solidFill>
        <a:ln>
          <a:solidFill>
            <a:schemeClr val="tx1"/>
          </a:solidFill>
        </a:ln>
      </dgm:spPr>
      <dgm:t>
        <a:bodyPr/>
        <a:lstStyle/>
        <a:p>
          <a:r>
            <a:rPr lang="en-US" sz="1400" dirty="0"/>
            <a:t>The quantitative, exploratory, experimental design + synthetic + secondary telemetry produced a reproducible, vendor‑agnostic dataset reflecting both normal SSD behavior and rare degradation events.</a:t>
          </a:r>
        </a:p>
      </dgm:t>
    </dgm:pt>
    <dgm:pt modelId="{0DCB844D-143E-4A69-ACAD-5537E5E8305C}" type="parTrans" cxnId="{A7D1B169-58C0-4681-9D0D-B11BBA04773B}">
      <dgm:prSet/>
      <dgm:spPr/>
      <dgm:t>
        <a:bodyPr/>
        <a:lstStyle/>
        <a:p>
          <a:endParaRPr lang="en-US"/>
        </a:p>
      </dgm:t>
    </dgm:pt>
    <dgm:pt modelId="{AE666271-30EC-4D21-8F79-5E2B4D7454CF}" type="sibTrans" cxnId="{A7D1B169-58C0-4681-9D0D-B11BBA04773B}">
      <dgm:prSet/>
      <dgm:spPr/>
      <dgm:t>
        <a:bodyPr/>
        <a:lstStyle/>
        <a:p>
          <a:endParaRPr lang="en-US"/>
        </a:p>
      </dgm:t>
    </dgm:pt>
    <dgm:pt modelId="{12DAD5E4-63EA-44EE-923C-F0E9C86D5CF5}">
      <dgm:prSet custT="1"/>
      <dgm:spPr>
        <a:solidFill>
          <a:schemeClr val="bg1">
            <a:lumMod val="50000"/>
          </a:schemeClr>
        </a:solidFill>
        <a:ln>
          <a:solidFill>
            <a:schemeClr val="tx1"/>
          </a:solidFill>
        </a:ln>
      </dgm:spPr>
      <dgm:t>
        <a:bodyPr/>
        <a:lstStyle/>
        <a:p>
          <a:r>
            <a:rPr lang="en-US" sz="1400" dirty="0"/>
            <a:t>Python‑based log generation and preprocessing revealed vendor inconsistencies, required cross‑vendor normalization, and successfully modeled thermal spikes, media errors, bad block growth, throttling events, and nonlinear latency escalation.</a:t>
          </a:r>
        </a:p>
      </dgm:t>
    </dgm:pt>
    <dgm:pt modelId="{014B9B71-C5A1-45E6-A89E-E474449A15FC}" type="parTrans" cxnId="{B8E4D388-FEFA-452E-85ED-8E8B4789E01B}">
      <dgm:prSet/>
      <dgm:spPr/>
      <dgm:t>
        <a:bodyPr/>
        <a:lstStyle/>
        <a:p>
          <a:endParaRPr lang="en-US"/>
        </a:p>
      </dgm:t>
    </dgm:pt>
    <dgm:pt modelId="{3865295E-C82D-472C-A509-B2B04899CF2D}" type="sibTrans" cxnId="{B8E4D388-FEFA-452E-85ED-8E8B4789E01B}">
      <dgm:prSet/>
      <dgm:spPr/>
      <dgm:t>
        <a:bodyPr/>
        <a:lstStyle/>
        <a:p>
          <a:endParaRPr lang="en-US"/>
        </a:p>
      </dgm:t>
    </dgm:pt>
    <dgm:pt modelId="{1CC1FB2A-8CFC-48FB-AAC4-66479E699175}">
      <dgm:prSet custT="1"/>
      <dgm:spPr>
        <a:solidFill>
          <a:schemeClr val="bg1">
            <a:lumMod val="50000"/>
          </a:schemeClr>
        </a:solidFill>
        <a:ln>
          <a:solidFill>
            <a:schemeClr val="tx1"/>
          </a:solidFill>
        </a:ln>
      </dgm:spPr>
      <dgm:t>
        <a:bodyPr/>
        <a:lstStyle/>
        <a:p>
          <a:r>
            <a:rPr lang="en-US" sz="1400" dirty="0"/>
            <a:t>Metadata injection confirmed balanced manufacturer and CPU distributions, enabling unbiased ANOVA and regression comparisons.</a:t>
          </a:r>
        </a:p>
      </dgm:t>
    </dgm:pt>
    <dgm:pt modelId="{E825165B-F630-4494-AC46-9E335584328B}" type="parTrans" cxnId="{E20BBA30-C4B1-4764-B498-6B542CDD5838}">
      <dgm:prSet/>
      <dgm:spPr/>
      <dgm:t>
        <a:bodyPr/>
        <a:lstStyle/>
        <a:p>
          <a:endParaRPr lang="en-US"/>
        </a:p>
      </dgm:t>
    </dgm:pt>
    <dgm:pt modelId="{E5FF2738-86D9-4FCB-9AA5-E2489F379238}" type="sibTrans" cxnId="{E20BBA30-C4B1-4764-B498-6B542CDD5838}">
      <dgm:prSet/>
      <dgm:spPr/>
      <dgm:t>
        <a:bodyPr/>
        <a:lstStyle/>
        <a:p>
          <a:endParaRPr lang="en-US"/>
        </a:p>
      </dgm:t>
    </dgm:pt>
    <dgm:pt modelId="{EBECE97E-499A-40E4-A790-8D4224558157}">
      <dgm:prSet custT="1"/>
      <dgm:spPr>
        <a:solidFill>
          <a:schemeClr val="bg1">
            <a:lumMod val="50000"/>
          </a:schemeClr>
        </a:solidFill>
        <a:ln w="28575"/>
      </dgm:spPr>
      <dgm:t>
        <a:bodyPr/>
        <a:lstStyle/>
        <a:p>
          <a:r>
            <a:rPr lang="en-US" sz="1400" dirty="0"/>
            <a:t>Data type validation ensured correct numeric/categorical casting, realistic operational ranges, low missingness in core metrics, and heavy‑tailed distributions in reliability counters confirming successful degradation modeling.</a:t>
          </a:r>
        </a:p>
      </dgm:t>
    </dgm:pt>
    <dgm:pt modelId="{05B86D44-45E2-4DDE-B3E5-5B123C9DCD28}" type="parTrans" cxnId="{471D6A15-07FB-4356-9AF0-E6E8521AD932}">
      <dgm:prSet/>
      <dgm:spPr/>
      <dgm:t>
        <a:bodyPr/>
        <a:lstStyle/>
        <a:p>
          <a:endParaRPr lang="en-US"/>
        </a:p>
      </dgm:t>
    </dgm:pt>
    <dgm:pt modelId="{330A4151-7987-49C1-B855-60D49DE86304}" type="sibTrans" cxnId="{471D6A15-07FB-4356-9AF0-E6E8521AD932}">
      <dgm:prSet/>
      <dgm:spPr/>
      <dgm:t>
        <a:bodyPr/>
        <a:lstStyle/>
        <a:p>
          <a:endParaRPr lang="en-US"/>
        </a:p>
      </dgm:t>
    </dgm:pt>
    <dgm:pt modelId="{E372511B-AF58-4CCE-A4B1-4487839F5A16}" type="pres">
      <dgm:prSet presAssocID="{D26BF908-A531-4C00-8F15-E75423FC724C}" presName="linear" presStyleCnt="0">
        <dgm:presLayoutVars>
          <dgm:animLvl val="lvl"/>
          <dgm:resizeHandles val="exact"/>
        </dgm:presLayoutVars>
      </dgm:prSet>
      <dgm:spPr/>
    </dgm:pt>
    <dgm:pt modelId="{9BCD10C1-3244-422D-865F-55A506DEE214}" type="pres">
      <dgm:prSet presAssocID="{AD6D8BAC-4B47-4F1C-A00D-D2B04E169858}" presName="parentText" presStyleLbl="node1" presStyleIdx="0" presStyleCnt="4" custScaleY="80940" custLinFactY="-12624" custLinFactNeighborX="365" custLinFactNeighborY="-100000">
        <dgm:presLayoutVars>
          <dgm:chMax val="0"/>
          <dgm:bulletEnabled val="1"/>
        </dgm:presLayoutVars>
      </dgm:prSet>
      <dgm:spPr/>
    </dgm:pt>
    <dgm:pt modelId="{9C96C25E-A2FA-4A01-808E-D92BEA67D3EF}" type="pres">
      <dgm:prSet presAssocID="{AE666271-30EC-4D21-8F79-5E2B4D7454CF}" presName="spacer" presStyleCnt="0"/>
      <dgm:spPr/>
    </dgm:pt>
    <dgm:pt modelId="{FE058CF8-648D-4D18-B463-A67758ACCA18}" type="pres">
      <dgm:prSet presAssocID="{12DAD5E4-63EA-44EE-923C-F0E9C86D5CF5}" presName="parentText" presStyleLbl="node1" presStyleIdx="1" presStyleCnt="4" custScaleY="117107" custLinFactNeighborY="13504">
        <dgm:presLayoutVars>
          <dgm:chMax val="0"/>
          <dgm:bulletEnabled val="1"/>
        </dgm:presLayoutVars>
      </dgm:prSet>
      <dgm:spPr/>
    </dgm:pt>
    <dgm:pt modelId="{C2798036-ED98-4A12-AED2-823B9EB9D2D5}" type="pres">
      <dgm:prSet presAssocID="{3865295E-C82D-472C-A509-B2B04899CF2D}" presName="spacer" presStyleCnt="0"/>
      <dgm:spPr/>
    </dgm:pt>
    <dgm:pt modelId="{3B28B79D-409C-4CF3-B252-404D2A3CD110}" type="pres">
      <dgm:prSet presAssocID="{1CC1FB2A-8CFC-48FB-AAC4-66479E699175}" presName="parentText" presStyleLbl="node1" presStyleIdx="2" presStyleCnt="4" custScaleY="58361" custLinFactNeighborY="22359">
        <dgm:presLayoutVars>
          <dgm:chMax val="0"/>
          <dgm:bulletEnabled val="1"/>
        </dgm:presLayoutVars>
      </dgm:prSet>
      <dgm:spPr/>
    </dgm:pt>
    <dgm:pt modelId="{74E94B22-CD2B-415E-B799-1421A54E1BC9}" type="pres">
      <dgm:prSet presAssocID="{E5FF2738-86D9-4FCB-9AA5-E2489F379238}" presName="spacer" presStyleCnt="0"/>
      <dgm:spPr/>
    </dgm:pt>
    <dgm:pt modelId="{695B22CB-E56F-453C-9750-FA6726DE4DE1}" type="pres">
      <dgm:prSet presAssocID="{EBECE97E-499A-40E4-A790-8D4224558157}" presName="parentText" presStyleLbl="node1" presStyleIdx="3" presStyleCnt="4" custScaleY="126452">
        <dgm:presLayoutVars>
          <dgm:chMax val="0"/>
          <dgm:bulletEnabled val="1"/>
        </dgm:presLayoutVars>
      </dgm:prSet>
      <dgm:spPr/>
    </dgm:pt>
  </dgm:ptLst>
  <dgm:cxnLst>
    <dgm:cxn modelId="{01933209-043C-4A34-BF38-C438A24597EB}" type="presOf" srcId="{12DAD5E4-63EA-44EE-923C-F0E9C86D5CF5}" destId="{FE058CF8-648D-4D18-B463-A67758ACCA18}" srcOrd="0" destOrd="0" presId="urn:microsoft.com/office/officeart/2005/8/layout/vList2"/>
    <dgm:cxn modelId="{471D6A15-07FB-4356-9AF0-E6E8521AD932}" srcId="{D26BF908-A531-4C00-8F15-E75423FC724C}" destId="{EBECE97E-499A-40E4-A790-8D4224558157}" srcOrd="3" destOrd="0" parTransId="{05B86D44-45E2-4DDE-B3E5-5B123C9DCD28}" sibTransId="{330A4151-7987-49C1-B855-60D49DE86304}"/>
    <dgm:cxn modelId="{E20BBA30-C4B1-4764-B498-6B542CDD5838}" srcId="{D26BF908-A531-4C00-8F15-E75423FC724C}" destId="{1CC1FB2A-8CFC-48FB-AAC4-66479E699175}" srcOrd="2" destOrd="0" parTransId="{E825165B-F630-4494-AC46-9E335584328B}" sibTransId="{E5FF2738-86D9-4FCB-9AA5-E2489F379238}"/>
    <dgm:cxn modelId="{B592F237-9C79-4769-867E-52FEB5FD20D2}" type="presOf" srcId="{D26BF908-A531-4C00-8F15-E75423FC724C}" destId="{E372511B-AF58-4CCE-A4B1-4487839F5A16}" srcOrd="0" destOrd="0" presId="urn:microsoft.com/office/officeart/2005/8/layout/vList2"/>
    <dgm:cxn modelId="{B131F737-1FE6-436D-88A7-EDB548785423}" type="presOf" srcId="{AD6D8BAC-4B47-4F1C-A00D-D2B04E169858}" destId="{9BCD10C1-3244-422D-865F-55A506DEE214}" srcOrd="0" destOrd="0" presId="urn:microsoft.com/office/officeart/2005/8/layout/vList2"/>
    <dgm:cxn modelId="{8992BB42-CE0C-42D8-A584-263FA45025C1}" type="presOf" srcId="{EBECE97E-499A-40E4-A790-8D4224558157}" destId="{695B22CB-E56F-453C-9750-FA6726DE4DE1}" srcOrd="0" destOrd="0" presId="urn:microsoft.com/office/officeart/2005/8/layout/vList2"/>
    <dgm:cxn modelId="{A7D1B169-58C0-4681-9D0D-B11BBA04773B}" srcId="{D26BF908-A531-4C00-8F15-E75423FC724C}" destId="{AD6D8BAC-4B47-4F1C-A00D-D2B04E169858}" srcOrd="0" destOrd="0" parTransId="{0DCB844D-143E-4A69-ACAD-5537E5E8305C}" sibTransId="{AE666271-30EC-4D21-8F79-5E2B4D7454CF}"/>
    <dgm:cxn modelId="{A02B6A6C-BE54-4AF7-92C1-A865A848DCD4}" type="presOf" srcId="{1CC1FB2A-8CFC-48FB-AAC4-66479E699175}" destId="{3B28B79D-409C-4CF3-B252-404D2A3CD110}" srcOrd="0" destOrd="0" presId="urn:microsoft.com/office/officeart/2005/8/layout/vList2"/>
    <dgm:cxn modelId="{B8E4D388-FEFA-452E-85ED-8E8B4789E01B}" srcId="{D26BF908-A531-4C00-8F15-E75423FC724C}" destId="{12DAD5E4-63EA-44EE-923C-F0E9C86D5CF5}" srcOrd="1" destOrd="0" parTransId="{014B9B71-C5A1-45E6-A89E-E474449A15FC}" sibTransId="{3865295E-C82D-472C-A509-B2B04899CF2D}"/>
    <dgm:cxn modelId="{0DFACD78-C4E7-4E59-A5F7-B5183359421E}" type="presParOf" srcId="{E372511B-AF58-4CCE-A4B1-4487839F5A16}" destId="{9BCD10C1-3244-422D-865F-55A506DEE214}" srcOrd="0" destOrd="0" presId="urn:microsoft.com/office/officeart/2005/8/layout/vList2"/>
    <dgm:cxn modelId="{C8FBA56E-5AAA-4C44-A323-C8878668BC53}" type="presParOf" srcId="{E372511B-AF58-4CCE-A4B1-4487839F5A16}" destId="{9C96C25E-A2FA-4A01-808E-D92BEA67D3EF}" srcOrd="1" destOrd="0" presId="urn:microsoft.com/office/officeart/2005/8/layout/vList2"/>
    <dgm:cxn modelId="{D96E0F5C-9464-41E3-842A-3A48E19683A2}" type="presParOf" srcId="{E372511B-AF58-4CCE-A4B1-4487839F5A16}" destId="{FE058CF8-648D-4D18-B463-A67758ACCA18}" srcOrd="2" destOrd="0" presId="urn:microsoft.com/office/officeart/2005/8/layout/vList2"/>
    <dgm:cxn modelId="{2DF54D43-236C-4D6F-BAD3-0D6A62310E24}" type="presParOf" srcId="{E372511B-AF58-4CCE-A4B1-4487839F5A16}" destId="{C2798036-ED98-4A12-AED2-823B9EB9D2D5}" srcOrd="3" destOrd="0" presId="urn:microsoft.com/office/officeart/2005/8/layout/vList2"/>
    <dgm:cxn modelId="{FC3BE7DB-6512-4304-8CED-C9E4A2B8C77F}" type="presParOf" srcId="{E372511B-AF58-4CCE-A4B1-4487839F5A16}" destId="{3B28B79D-409C-4CF3-B252-404D2A3CD110}" srcOrd="4" destOrd="0" presId="urn:microsoft.com/office/officeart/2005/8/layout/vList2"/>
    <dgm:cxn modelId="{A6863B8A-E311-4280-821F-0C4B4D04A1EA}" type="presParOf" srcId="{E372511B-AF58-4CCE-A4B1-4487839F5A16}" destId="{74E94B22-CD2B-415E-B799-1421A54E1BC9}" srcOrd="5" destOrd="0" presId="urn:microsoft.com/office/officeart/2005/8/layout/vList2"/>
    <dgm:cxn modelId="{68363DF2-CE48-4907-BFD0-7985D52F504D}" type="presParOf" srcId="{E372511B-AF58-4CCE-A4B1-4487839F5A16}" destId="{695B22CB-E56F-453C-9750-FA6726DE4DE1}"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DF1A614-0DE6-42B1-87C1-52FDDAC440D2}"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742D63B5-90D3-4A7B-B593-E3B525A1623F}">
      <dgm:prSet/>
      <dgm:spPr/>
      <dgm:t>
        <a:bodyPr/>
        <a:lstStyle/>
        <a:p>
          <a:pPr>
            <a:lnSpc>
              <a:spcPct val="100000"/>
            </a:lnSpc>
            <a:defRPr cap="all"/>
          </a:pPr>
          <a:r>
            <a:rPr lang="en-US" dirty="0"/>
            <a:t>Identified the most influential drivers behind performance trends.</a:t>
          </a:r>
        </a:p>
      </dgm:t>
    </dgm:pt>
    <dgm:pt modelId="{DB3C033E-285D-46DC-A36D-C4BDDA859E0C}" type="parTrans" cxnId="{9AD8C08E-AF4F-49C5-A814-A2349B3508B0}">
      <dgm:prSet/>
      <dgm:spPr/>
      <dgm:t>
        <a:bodyPr/>
        <a:lstStyle/>
        <a:p>
          <a:endParaRPr lang="en-US"/>
        </a:p>
      </dgm:t>
    </dgm:pt>
    <dgm:pt modelId="{68DBC65C-0ACC-49E4-B08E-CAE857715EC3}" type="sibTrans" cxnId="{9AD8C08E-AF4F-49C5-A814-A2349B3508B0}">
      <dgm:prSet/>
      <dgm:spPr/>
      <dgm:t>
        <a:bodyPr/>
        <a:lstStyle/>
        <a:p>
          <a:endParaRPr lang="en-US"/>
        </a:p>
      </dgm:t>
    </dgm:pt>
    <dgm:pt modelId="{29FF2FDF-9396-41B8-8CC0-8A6F92FD4E29}">
      <dgm:prSet/>
      <dgm:spPr/>
      <dgm:t>
        <a:bodyPr/>
        <a:lstStyle/>
        <a:p>
          <a:pPr>
            <a:lnSpc>
              <a:spcPct val="100000"/>
            </a:lnSpc>
            <a:defRPr cap="all"/>
          </a:pPr>
          <a:r>
            <a:rPr lang="en-US" dirty="0"/>
            <a:t>Improved data reliability through structured preprocessing and feature refinement.</a:t>
          </a:r>
        </a:p>
      </dgm:t>
    </dgm:pt>
    <dgm:pt modelId="{3C0739AD-725E-42B0-926F-DA7CF868F7E7}" type="parTrans" cxnId="{11F3BF79-F98F-4E66-8A5D-CB8DB2E7E07C}">
      <dgm:prSet/>
      <dgm:spPr/>
      <dgm:t>
        <a:bodyPr/>
        <a:lstStyle/>
        <a:p>
          <a:endParaRPr lang="en-US"/>
        </a:p>
      </dgm:t>
    </dgm:pt>
    <dgm:pt modelId="{B5600935-958C-44BF-A013-BD22D82EC541}" type="sibTrans" cxnId="{11F3BF79-F98F-4E66-8A5D-CB8DB2E7E07C}">
      <dgm:prSet/>
      <dgm:spPr/>
      <dgm:t>
        <a:bodyPr/>
        <a:lstStyle/>
        <a:p>
          <a:endParaRPr lang="en-US"/>
        </a:p>
      </dgm:t>
    </dgm:pt>
    <dgm:pt modelId="{F43E37A5-7C52-4193-9069-F3485A13F82A}">
      <dgm:prSet/>
      <dgm:spPr/>
      <dgm:t>
        <a:bodyPr/>
        <a:lstStyle/>
        <a:p>
          <a:pPr>
            <a:lnSpc>
              <a:spcPct val="100000"/>
            </a:lnSpc>
            <a:defRPr cap="all"/>
          </a:pPr>
          <a:r>
            <a:rPr lang="en-US" dirty="0"/>
            <a:t>Delivered actionable insights that support forecasting, operational efficiency, and long‑term strategic planning.</a:t>
          </a:r>
        </a:p>
      </dgm:t>
    </dgm:pt>
    <dgm:pt modelId="{A6024F0E-6F70-4718-AAED-DE9879DDDAE3}" type="parTrans" cxnId="{B8382697-011E-485A-AB3B-C68475518DF6}">
      <dgm:prSet/>
      <dgm:spPr/>
      <dgm:t>
        <a:bodyPr/>
        <a:lstStyle/>
        <a:p>
          <a:endParaRPr lang="en-US"/>
        </a:p>
      </dgm:t>
    </dgm:pt>
    <dgm:pt modelId="{1FF5CCF0-1437-4A2B-8FA2-B13B03FF018F}" type="sibTrans" cxnId="{B8382697-011E-485A-AB3B-C68475518DF6}">
      <dgm:prSet/>
      <dgm:spPr/>
      <dgm:t>
        <a:bodyPr/>
        <a:lstStyle/>
        <a:p>
          <a:endParaRPr lang="en-US"/>
        </a:p>
      </dgm:t>
    </dgm:pt>
    <dgm:pt modelId="{DBCADCFB-0BBA-4A3F-8117-DFE864B3DB62}">
      <dgm:prSet/>
      <dgm:spPr/>
      <dgm:t>
        <a:bodyPr/>
        <a:lstStyle/>
        <a:p>
          <a:pPr>
            <a:lnSpc>
              <a:spcPct val="100000"/>
            </a:lnSpc>
            <a:defRPr cap="all"/>
          </a:pPr>
          <a:r>
            <a:rPr lang="en-US" dirty="0"/>
            <a:t>Provided a clear roadmap for implementation, automation, and future data expansion.</a:t>
          </a:r>
        </a:p>
      </dgm:t>
    </dgm:pt>
    <dgm:pt modelId="{CDA633FC-3FDE-4AF1-8093-D564BDCF54B8}" type="parTrans" cxnId="{09E894FE-167C-4200-8725-7E0490CF467B}">
      <dgm:prSet/>
      <dgm:spPr/>
      <dgm:t>
        <a:bodyPr/>
        <a:lstStyle/>
        <a:p>
          <a:endParaRPr lang="en-US"/>
        </a:p>
      </dgm:t>
    </dgm:pt>
    <dgm:pt modelId="{5096409B-F565-439A-AE9B-5A492E88BFDD}" type="sibTrans" cxnId="{09E894FE-167C-4200-8725-7E0490CF467B}">
      <dgm:prSet/>
      <dgm:spPr/>
      <dgm:t>
        <a:bodyPr/>
        <a:lstStyle/>
        <a:p>
          <a:endParaRPr lang="en-US"/>
        </a:p>
      </dgm:t>
    </dgm:pt>
    <dgm:pt modelId="{EBCEF7A6-4FFB-48B6-994F-9A30E3952DB3}" type="pres">
      <dgm:prSet presAssocID="{7DF1A614-0DE6-42B1-87C1-52FDDAC440D2}" presName="root" presStyleCnt="0">
        <dgm:presLayoutVars>
          <dgm:dir/>
          <dgm:resizeHandles val="exact"/>
        </dgm:presLayoutVars>
      </dgm:prSet>
      <dgm:spPr/>
    </dgm:pt>
    <dgm:pt modelId="{F32B8FF1-2262-4966-ABFF-BD32E248D0E0}" type="pres">
      <dgm:prSet presAssocID="{742D63B5-90D3-4A7B-B593-E3B525A1623F}" presName="compNode" presStyleCnt="0"/>
      <dgm:spPr/>
    </dgm:pt>
    <dgm:pt modelId="{B2BEC19F-8CA4-4F63-8950-4DB8336CE100}" type="pres">
      <dgm:prSet presAssocID="{742D63B5-90D3-4A7B-B593-E3B525A1623F}" presName="iconBgRect" presStyleLbl="bgShp" presStyleIdx="0" presStyleCnt="4"/>
      <dgm:spPr/>
    </dgm:pt>
    <dgm:pt modelId="{45EECD11-2426-4669-B79C-D88F61A09330}" type="pres">
      <dgm:prSet presAssocID="{742D63B5-90D3-4A7B-B593-E3B525A1623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andshake"/>
        </a:ext>
      </dgm:extLst>
    </dgm:pt>
    <dgm:pt modelId="{46B0E86E-BDF5-42B6-83C4-1F298C931E94}" type="pres">
      <dgm:prSet presAssocID="{742D63B5-90D3-4A7B-B593-E3B525A1623F}" presName="spaceRect" presStyleCnt="0"/>
      <dgm:spPr/>
    </dgm:pt>
    <dgm:pt modelId="{92C464B9-2E02-4697-8119-2980E6336D31}" type="pres">
      <dgm:prSet presAssocID="{742D63B5-90D3-4A7B-B593-E3B525A1623F}" presName="textRect" presStyleLbl="revTx" presStyleIdx="0" presStyleCnt="4">
        <dgm:presLayoutVars>
          <dgm:chMax val="1"/>
          <dgm:chPref val="1"/>
        </dgm:presLayoutVars>
      </dgm:prSet>
      <dgm:spPr/>
    </dgm:pt>
    <dgm:pt modelId="{DB4F8886-CE57-416A-8749-1E6A86349324}" type="pres">
      <dgm:prSet presAssocID="{68DBC65C-0ACC-49E4-B08E-CAE857715EC3}" presName="sibTrans" presStyleCnt="0"/>
      <dgm:spPr/>
    </dgm:pt>
    <dgm:pt modelId="{3864BB21-987D-4EA6-AA2E-386F07A3DDF7}" type="pres">
      <dgm:prSet presAssocID="{29FF2FDF-9396-41B8-8CC0-8A6F92FD4E29}" presName="compNode" presStyleCnt="0"/>
      <dgm:spPr/>
    </dgm:pt>
    <dgm:pt modelId="{13E6225D-BFA0-4D80-8F2A-1B63F6D4126B}" type="pres">
      <dgm:prSet presAssocID="{29FF2FDF-9396-41B8-8CC0-8A6F92FD4E29}" presName="iconBgRect" presStyleLbl="bgShp" presStyleIdx="1" presStyleCnt="4"/>
      <dgm:spPr/>
    </dgm:pt>
    <dgm:pt modelId="{68494F21-7008-4DF3-A526-D78A0C796383}" type="pres">
      <dgm:prSet presAssocID="{29FF2FDF-9396-41B8-8CC0-8A6F92FD4E2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Workflow"/>
        </a:ext>
      </dgm:extLst>
    </dgm:pt>
    <dgm:pt modelId="{D9EBE8CC-9FDB-41B5-9320-163BFCB2B1BA}" type="pres">
      <dgm:prSet presAssocID="{29FF2FDF-9396-41B8-8CC0-8A6F92FD4E29}" presName="spaceRect" presStyleCnt="0"/>
      <dgm:spPr/>
    </dgm:pt>
    <dgm:pt modelId="{162B74B8-1343-4339-84A7-C020617426E1}" type="pres">
      <dgm:prSet presAssocID="{29FF2FDF-9396-41B8-8CC0-8A6F92FD4E29}" presName="textRect" presStyleLbl="revTx" presStyleIdx="1" presStyleCnt="4">
        <dgm:presLayoutVars>
          <dgm:chMax val="1"/>
          <dgm:chPref val="1"/>
        </dgm:presLayoutVars>
      </dgm:prSet>
      <dgm:spPr/>
    </dgm:pt>
    <dgm:pt modelId="{4B23DC9C-895E-4766-8937-4D0F5546CB6D}" type="pres">
      <dgm:prSet presAssocID="{B5600935-958C-44BF-A013-BD22D82EC541}" presName="sibTrans" presStyleCnt="0"/>
      <dgm:spPr/>
    </dgm:pt>
    <dgm:pt modelId="{0242A4D7-0156-4384-A0B3-79EE85F1E379}" type="pres">
      <dgm:prSet presAssocID="{F43E37A5-7C52-4193-9069-F3485A13F82A}" presName="compNode" presStyleCnt="0"/>
      <dgm:spPr/>
    </dgm:pt>
    <dgm:pt modelId="{B871931B-1DB9-44C0-83D3-02869086B6E9}" type="pres">
      <dgm:prSet presAssocID="{F43E37A5-7C52-4193-9069-F3485A13F82A}" presName="iconBgRect" presStyleLbl="bgShp" presStyleIdx="2" presStyleCnt="4"/>
      <dgm:spPr/>
    </dgm:pt>
    <dgm:pt modelId="{37E1550C-1215-43AF-BCDE-B93AB10B38F4}" type="pres">
      <dgm:prSet presAssocID="{F43E37A5-7C52-4193-9069-F3485A13F82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laybook"/>
        </a:ext>
      </dgm:extLst>
    </dgm:pt>
    <dgm:pt modelId="{8D7D3951-905C-4394-8962-03E5A3DA5CCF}" type="pres">
      <dgm:prSet presAssocID="{F43E37A5-7C52-4193-9069-F3485A13F82A}" presName="spaceRect" presStyleCnt="0"/>
      <dgm:spPr/>
    </dgm:pt>
    <dgm:pt modelId="{20716424-5036-4DA0-A32C-C791045E03C3}" type="pres">
      <dgm:prSet presAssocID="{F43E37A5-7C52-4193-9069-F3485A13F82A}" presName="textRect" presStyleLbl="revTx" presStyleIdx="2" presStyleCnt="4">
        <dgm:presLayoutVars>
          <dgm:chMax val="1"/>
          <dgm:chPref val="1"/>
        </dgm:presLayoutVars>
      </dgm:prSet>
      <dgm:spPr/>
    </dgm:pt>
    <dgm:pt modelId="{A10CA246-99E6-4F04-82AF-EF09687611DB}" type="pres">
      <dgm:prSet presAssocID="{1FF5CCF0-1437-4A2B-8FA2-B13B03FF018F}" presName="sibTrans" presStyleCnt="0"/>
      <dgm:spPr/>
    </dgm:pt>
    <dgm:pt modelId="{739BECCC-43CD-49CA-A4A4-C9D111164225}" type="pres">
      <dgm:prSet presAssocID="{DBCADCFB-0BBA-4A3F-8117-DFE864B3DB62}" presName="compNode" presStyleCnt="0"/>
      <dgm:spPr/>
    </dgm:pt>
    <dgm:pt modelId="{E9D885FE-E8DD-41DE-81A6-A8C2678150E3}" type="pres">
      <dgm:prSet presAssocID="{DBCADCFB-0BBA-4A3F-8117-DFE864B3DB62}" presName="iconBgRect" presStyleLbl="bgShp" presStyleIdx="3" presStyleCnt="4"/>
      <dgm:spPr/>
    </dgm:pt>
    <dgm:pt modelId="{87C83B09-6F68-45E5-A630-7B3298EF26BB}" type="pres">
      <dgm:prSet presAssocID="{DBCADCFB-0BBA-4A3F-8117-DFE864B3DB62}"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Business Growth"/>
        </a:ext>
      </dgm:extLst>
    </dgm:pt>
    <dgm:pt modelId="{373977AB-BB5C-4058-876B-4E6B506FBDC1}" type="pres">
      <dgm:prSet presAssocID="{DBCADCFB-0BBA-4A3F-8117-DFE864B3DB62}" presName="spaceRect" presStyleCnt="0"/>
      <dgm:spPr/>
    </dgm:pt>
    <dgm:pt modelId="{BA7D3B42-85DF-425D-9E03-9FA5538E8319}" type="pres">
      <dgm:prSet presAssocID="{DBCADCFB-0BBA-4A3F-8117-DFE864B3DB62}" presName="textRect" presStyleLbl="revTx" presStyleIdx="3" presStyleCnt="4">
        <dgm:presLayoutVars>
          <dgm:chMax val="1"/>
          <dgm:chPref val="1"/>
        </dgm:presLayoutVars>
      </dgm:prSet>
      <dgm:spPr/>
    </dgm:pt>
  </dgm:ptLst>
  <dgm:cxnLst>
    <dgm:cxn modelId="{7F09C238-95FD-4D3F-93F3-731B615EA1AA}" type="presOf" srcId="{F43E37A5-7C52-4193-9069-F3485A13F82A}" destId="{20716424-5036-4DA0-A32C-C791045E03C3}" srcOrd="0" destOrd="0" presId="urn:microsoft.com/office/officeart/2018/5/layout/IconCircleLabelList"/>
    <dgm:cxn modelId="{98259469-8260-4662-BD80-E7A47CD51143}" type="presOf" srcId="{DBCADCFB-0BBA-4A3F-8117-DFE864B3DB62}" destId="{BA7D3B42-85DF-425D-9E03-9FA5538E8319}" srcOrd="0" destOrd="0" presId="urn:microsoft.com/office/officeart/2018/5/layout/IconCircleLabelList"/>
    <dgm:cxn modelId="{88AEB86E-E559-49D2-BA02-93E281CC2819}" type="presOf" srcId="{742D63B5-90D3-4A7B-B593-E3B525A1623F}" destId="{92C464B9-2E02-4697-8119-2980E6336D31}" srcOrd="0" destOrd="0" presId="urn:microsoft.com/office/officeart/2018/5/layout/IconCircleLabelList"/>
    <dgm:cxn modelId="{11F3BF79-F98F-4E66-8A5D-CB8DB2E7E07C}" srcId="{7DF1A614-0DE6-42B1-87C1-52FDDAC440D2}" destId="{29FF2FDF-9396-41B8-8CC0-8A6F92FD4E29}" srcOrd="1" destOrd="0" parTransId="{3C0739AD-725E-42B0-926F-DA7CF868F7E7}" sibTransId="{B5600935-958C-44BF-A013-BD22D82EC541}"/>
    <dgm:cxn modelId="{9AD8C08E-AF4F-49C5-A814-A2349B3508B0}" srcId="{7DF1A614-0DE6-42B1-87C1-52FDDAC440D2}" destId="{742D63B5-90D3-4A7B-B593-E3B525A1623F}" srcOrd="0" destOrd="0" parTransId="{DB3C033E-285D-46DC-A36D-C4BDDA859E0C}" sibTransId="{68DBC65C-0ACC-49E4-B08E-CAE857715EC3}"/>
    <dgm:cxn modelId="{B8382697-011E-485A-AB3B-C68475518DF6}" srcId="{7DF1A614-0DE6-42B1-87C1-52FDDAC440D2}" destId="{F43E37A5-7C52-4193-9069-F3485A13F82A}" srcOrd="2" destOrd="0" parTransId="{A6024F0E-6F70-4718-AAED-DE9879DDDAE3}" sibTransId="{1FF5CCF0-1437-4A2B-8FA2-B13B03FF018F}"/>
    <dgm:cxn modelId="{313AB9B3-FFD6-4008-A079-893A623ECEE7}" type="presOf" srcId="{29FF2FDF-9396-41B8-8CC0-8A6F92FD4E29}" destId="{162B74B8-1343-4339-84A7-C020617426E1}" srcOrd="0" destOrd="0" presId="urn:microsoft.com/office/officeart/2018/5/layout/IconCircleLabelList"/>
    <dgm:cxn modelId="{2D3696FC-0B45-477D-8B5B-BACCAD7C8EA7}" type="presOf" srcId="{7DF1A614-0DE6-42B1-87C1-52FDDAC440D2}" destId="{EBCEF7A6-4FFB-48B6-994F-9A30E3952DB3}" srcOrd="0" destOrd="0" presId="urn:microsoft.com/office/officeart/2018/5/layout/IconCircleLabelList"/>
    <dgm:cxn modelId="{09E894FE-167C-4200-8725-7E0490CF467B}" srcId="{7DF1A614-0DE6-42B1-87C1-52FDDAC440D2}" destId="{DBCADCFB-0BBA-4A3F-8117-DFE864B3DB62}" srcOrd="3" destOrd="0" parTransId="{CDA633FC-3FDE-4AF1-8093-D564BDCF54B8}" sibTransId="{5096409B-F565-439A-AE9B-5A492E88BFDD}"/>
    <dgm:cxn modelId="{D57ABA85-44D8-42C9-8421-5DC0676B78F2}" type="presParOf" srcId="{EBCEF7A6-4FFB-48B6-994F-9A30E3952DB3}" destId="{F32B8FF1-2262-4966-ABFF-BD32E248D0E0}" srcOrd="0" destOrd="0" presId="urn:microsoft.com/office/officeart/2018/5/layout/IconCircleLabelList"/>
    <dgm:cxn modelId="{2342430A-05BA-4A43-8674-FED3371FCAF2}" type="presParOf" srcId="{F32B8FF1-2262-4966-ABFF-BD32E248D0E0}" destId="{B2BEC19F-8CA4-4F63-8950-4DB8336CE100}" srcOrd="0" destOrd="0" presId="urn:microsoft.com/office/officeart/2018/5/layout/IconCircleLabelList"/>
    <dgm:cxn modelId="{ABE7908A-9889-465C-8B34-583988171855}" type="presParOf" srcId="{F32B8FF1-2262-4966-ABFF-BD32E248D0E0}" destId="{45EECD11-2426-4669-B79C-D88F61A09330}" srcOrd="1" destOrd="0" presId="urn:microsoft.com/office/officeart/2018/5/layout/IconCircleLabelList"/>
    <dgm:cxn modelId="{7DB619D3-ED96-48CD-83F8-2CC934632DCF}" type="presParOf" srcId="{F32B8FF1-2262-4966-ABFF-BD32E248D0E0}" destId="{46B0E86E-BDF5-42B6-83C4-1F298C931E94}" srcOrd="2" destOrd="0" presId="urn:microsoft.com/office/officeart/2018/5/layout/IconCircleLabelList"/>
    <dgm:cxn modelId="{897D28C5-7E07-46CB-A468-62443E077955}" type="presParOf" srcId="{F32B8FF1-2262-4966-ABFF-BD32E248D0E0}" destId="{92C464B9-2E02-4697-8119-2980E6336D31}" srcOrd="3" destOrd="0" presId="urn:microsoft.com/office/officeart/2018/5/layout/IconCircleLabelList"/>
    <dgm:cxn modelId="{839FDDFD-70C0-4F0E-9287-D12B373F8DBC}" type="presParOf" srcId="{EBCEF7A6-4FFB-48B6-994F-9A30E3952DB3}" destId="{DB4F8886-CE57-416A-8749-1E6A86349324}" srcOrd="1" destOrd="0" presId="urn:microsoft.com/office/officeart/2018/5/layout/IconCircleLabelList"/>
    <dgm:cxn modelId="{C88A07D1-80DB-4C51-8C0C-943828360488}" type="presParOf" srcId="{EBCEF7A6-4FFB-48B6-994F-9A30E3952DB3}" destId="{3864BB21-987D-4EA6-AA2E-386F07A3DDF7}" srcOrd="2" destOrd="0" presId="urn:microsoft.com/office/officeart/2018/5/layout/IconCircleLabelList"/>
    <dgm:cxn modelId="{8DB370C0-12BB-489D-8EB1-CD21853EC419}" type="presParOf" srcId="{3864BB21-987D-4EA6-AA2E-386F07A3DDF7}" destId="{13E6225D-BFA0-4D80-8F2A-1B63F6D4126B}" srcOrd="0" destOrd="0" presId="urn:microsoft.com/office/officeart/2018/5/layout/IconCircleLabelList"/>
    <dgm:cxn modelId="{1A3D30E9-724A-4CE2-9921-1B3F0E2725C3}" type="presParOf" srcId="{3864BB21-987D-4EA6-AA2E-386F07A3DDF7}" destId="{68494F21-7008-4DF3-A526-D78A0C796383}" srcOrd="1" destOrd="0" presId="urn:microsoft.com/office/officeart/2018/5/layout/IconCircleLabelList"/>
    <dgm:cxn modelId="{30D6E7F4-9D39-49C2-A7BC-8DA9AE596D34}" type="presParOf" srcId="{3864BB21-987D-4EA6-AA2E-386F07A3DDF7}" destId="{D9EBE8CC-9FDB-41B5-9320-163BFCB2B1BA}" srcOrd="2" destOrd="0" presId="urn:microsoft.com/office/officeart/2018/5/layout/IconCircleLabelList"/>
    <dgm:cxn modelId="{47F0C28D-0255-4CE1-8DEB-1C5A2D4E944B}" type="presParOf" srcId="{3864BB21-987D-4EA6-AA2E-386F07A3DDF7}" destId="{162B74B8-1343-4339-84A7-C020617426E1}" srcOrd="3" destOrd="0" presId="urn:microsoft.com/office/officeart/2018/5/layout/IconCircleLabelList"/>
    <dgm:cxn modelId="{71E5DB14-17A9-49A0-B3F8-7B79F0B30102}" type="presParOf" srcId="{EBCEF7A6-4FFB-48B6-994F-9A30E3952DB3}" destId="{4B23DC9C-895E-4766-8937-4D0F5546CB6D}" srcOrd="3" destOrd="0" presId="urn:microsoft.com/office/officeart/2018/5/layout/IconCircleLabelList"/>
    <dgm:cxn modelId="{45F3C3D7-E581-401E-85FE-269C0BFBE282}" type="presParOf" srcId="{EBCEF7A6-4FFB-48B6-994F-9A30E3952DB3}" destId="{0242A4D7-0156-4384-A0B3-79EE85F1E379}" srcOrd="4" destOrd="0" presId="urn:microsoft.com/office/officeart/2018/5/layout/IconCircleLabelList"/>
    <dgm:cxn modelId="{9B0D19DA-4991-4ED3-ACB3-29519A57B668}" type="presParOf" srcId="{0242A4D7-0156-4384-A0B3-79EE85F1E379}" destId="{B871931B-1DB9-44C0-83D3-02869086B6E9}" srcOrd="0" destOrd="0" presId="urn:microsoft.com/office/officeart/2018/5/layout/IconCircleLabelList"/>
    <dgm:cxn modelId="{E6F244C4-3305-49B3-BC7F-5FCD306C3D56}" type="presParOf" srcId="{0242A4D7-0156-4384-A0B3-79EE85F1E379}" destId="{37E1550C-1215-43AF-BCDE-B93AB10B38F4}" srcOrd="1" destOrd="0" presId="urn:microsoft.com/office/officeart/2018/5/layout/IconCircleLabelList"/>
    <dgm:cxn modelId="{C5AB09B4-BA46-4921-80E0-4B1A8ECFB826}" type="presParOf" srcId="{0242A4D7-0156-4384-A0B3-79EE85F1E379}" destId="{8D7D3951-905C-4394-8962-03E5A3DA5CCF}" srcOrd="2" destOrd="0" presId="urn:microsoft.com/office/officeart/2018/5/layout/IconCircleLabelList"/>
    <dgm:cxn modelId="{CC51415E-FF13-41D4-B745-3646BD03CABF}" type="presParOf" srcId="{0242A4D7-0156-4384-A0B3-79EE85F1E379}" destId="{20716424-5036-4DA0-A32C-C791045E03C3}" srcOrd="3" destOrd="0" presId="urn:microsoft.com/office/officeart/2018/5/layout/IconCircleLabelList"/>
    <dgm:cxn modelId="{8F99A89F-38C0-4B8E-86F5-F927E2986561}" type="presParOf" srcId="{EBCEF7A6-4FFB-48B6-994F-9A30E3952DB3}" destId="{A10CA246-99E6-4F04-82AF-EF09687611DB}" srcOrd="5" destOrd="0" presId="urn:microsoft.com/office/officeart/2018/5/layout/IconCircleLabelList"/>
    <dgm:cxn modelId="{3C6BB01C-86CF-40A3-BBE0-A67A8DD181FF}" type="presParOf" srcId="{EBCEF7A6-4FFB-48B6-994F-9A30E3952DB3}" destId="{739BECCC-43CD-49CA-A4A4-C9D111164225}" srcOrd="6" destOrd="0" presId="urn:microsoft.com/office/officeart/2018/5/layout/IconCircleLabelList"/>
    <dgm:cxn modelId="{F00B0D36-E1C2-4F9D-B03D-B557402498BD}" type="presParOf" srcId="{739BECCC-43CD-49CA-A4A4-C9D111164225}" destId="{E9D885FE-E8DD-41DE-81A6-A8C2678150E3}" srcOrd="0" destOrd="0" presId="urn:microsoft.com/office/officeart/2018/5/layout/IconCircleLabelList"/>
    <dgm:cxn modelId="{3DB0013D-AB9F-4DDC-A6F9-CA5BC0C4E8BF}" type="presParOf" srcId="{739BECCC-43CD-49CA-A4A4-C9D111164225}" destId="{87C83B09-6F68-45E5-A630-7B3298EF26BB}" srcOrd="1" destOrd="0" presId="urn:microsoft.com/office/officeart/2018/5/layout/IconCircleLabelList"/>
    <dgm:cxn modelId="{BA1DF373-3952-45CA-A19E-E0355FDBD981}" type="presParOf" srcId="{739BECCC-43CD-49CA-A4A4-C9D111164225}" destId="{373977AB-BB5C-4058-876B-4E6B506FBDC1}" srcOrd="2" destOrd="0" presId="urn:microsoft.com/office/officeart/2018/5/layout/IconCircleLabelList"/>
    <dgm:cxn modelId="{343C228D-C27E-4E29-A77D-1AB6593A0890}" type="presParOf" srcId="{739BECCC-43CD-49CA-A4A4-C9D111164225}" destId="{BA7D3B42-85DF-425D-9E03-9FA5538E8319}"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25E09AA-B6DA-428A-B2F2-1DA0762AFDD7}" type="doc">
      <dgm:prSet loTypeId="urn:microsoft.com/office/officeart/2005/8/layout/process2" loCatId="process" qsTypeId="urn:microsoft.com/office/officeart/2005/8/quickstyle/simple1" qsCatId="simple" csTypeId="urn:microsoft.com/office/officeart/2005/8/colors/accent1_2" csCatId="accent1"/>
      <dgm:spPr/>
      <dgm:t>
        <a:bodyPr/>
        <a:lstStyle/>
        <a:p>
          <a:endParaRPr lang="en-US"/>
        </a:p>
      </dgm:t>
    </dgm:pt>
    <dgm:pt modelId="{64428D68-BA37-4689-BDE6-B1CBE1E5EFC7}">
      <dgm:prSet/>
      <dgm:spPr/>
      <dgm:t>
        <a:bodyPr/>
        <a:lstStyle/>
        <a:p>
          <a:r>
            <a:rPr lang="en-US" b="1"/>
            <a:t>Final Takeaway</a:t>
          </a:r>
          <a:endParaRPr lang="en-US"/>
        </a:p>
      </dgm:t>
    </dgm:pt>
    <dgm:pt modelId="{E249B9B9-1B1B-4AA3-AF4A-63D1FD71EB7C}" type="parTrans" cxnId="{EE02DA84-DBBF-4B96-9EA0-41696022FA05}">
      <dgm:prSet/>
      <dgm:spPr/>
      <dgm:t>
        <a:bodyPr/>
        <a:lstStyle/>
        <a:p>
          <a:endParaRPr lang="en-US"/>
        </a:p>
      </dgm:t>
    </dgm:pt>
    <dgm:pt modelId="{A63BE2E1-44B3-4E4A-B684-766C060C2ADA}" type="sibTrans" cxnId="{EE02DA84-DBBF-4B96-9EA0-41696022FA05}">
      <dgm:prSet/>
      <dgm:spPr/>
      <dgm:t>
        <a:bodyPr/>
        <a:lstStyle/>
        <a:p>
          <a:endParaRPr lang="en-US"/>
        </a:p>
      </dgm:t>
    </dgm:pt>
    <dgm:pt modelId="{2090EDC0-D225-4705-AD77-B70C51ED0DEA}">
      <dgm:prSet/>
      <dgm:spPr/>
      <dgm:t>
        <a:bodyPr/>
        <a:lstStyle/>
        <a:p>
          <a:r>
            <a:rPr lang="en-US" dirty="0"/>
            <a:t>The project set out to address inconsistent data quality, limited visibility into key performance indicators, and the need for a scalable, reliable analytical framework to support better decision‑making.</a:t>
          </a:r>
        </a:p>
      </dgm:t>
    </dgm:pt>
    <dgm:pt modelId="{3D8731AE-03E8-4D97-BC4A-501D7CD9A396}" type="parTrans" cxnId="{193F6F13-2A49-4995-936F-2654566D11B0}">
      <dgm:prSet/>
      <dgm:spPr/>
      <dgm:t>
        <a:bodyPr/>
        <a:lstStyle/>
        <a:p>
          <a:endParaRPr lang="en-US"/>
        </a:p>
      </dgm:t>
    </dgm:pt>
    <dgm:pt modelId="{CA23DDC6-32CA-43E3-99B5-59C46338F4EC}" type="sibTrans" cxnId="{193F6F13-2A49-4995-936F-2654566D11B0}">
      <dgm:prSet/>
      <dgm:spPr/>
      <dgm:t>
        <a:bodyPr/>
        <a:lstStyle/>
        <a:p>
          <a:endParaRPr lang="en-US"/>
        </a:p>
      </dgm:t>
    </dgm:pt>
    <dgm:pt modelId="{0BFB7481-29A3-4AF5-AE53-1BE7C7C61C8B}">
      <dgm:prSet/>
      <dgm:spPr/>
      <dgm:t>
        <a:bodyPr/>
        <a:lstStyle/>
        <a:p>
          <a:r>
            <a:rPr lang="en-US"/>
            <a:t>This project demonstrates that with cleaner data, focused indicators, and a phased roadmap, the organization can move from reactive analysis to proactive, insight‑driven strategy.</a:t>
          </a:r>
        </a:p>
      </dgm:t>
    </dgm:pt>
    <dgm:pt modelId="{E0AD4BDE-0716-417E-BEBC-FF94BBE107DC}" type="parTrans" cxnId="{2B7F7CEF-0E4A-4655-9A4C-71CC3D796B93}">
      <dgm:prSet/>
      <dgm:spPr/>
      <dgm:t>
        <a:bodyPr/>
        <a:lstStyle/>
        <a:p>
          <a:endParaRPr lang="en-US"/>
        </a:p>
      </dgm:t>
    </dgm:pt>
    <dgm:pt modelId="{771708B4-46BC-4C95-A248-EEA059EC1EC4}" type="sibTrans" cxnId="{2B7F7CEF-0E4A-4655-9A4C-71CC3D796B93}">
      <dgm:prSet/>
      <dgm:spPr/>
      <dgm:t>
        <a:bodyPr/>
        <a:lstStyle/>
        <a:p>
          <a:endParaRPr lang="en-US"/>
        </a:p>
      </dgm:t>
    </dgm:pt>
    <dgm:pt modelId="{4E94755E-B412-4A38-B69E-C661B000809F}">
      <dgm:prSet/>
      <dgm:spPr/>
      <dgm:t>
        <a:bodyPr/>
        <a:lstStyle/>
        <a:p>
          <a:r>
            <a:rPr lang="en-US"/>
            <a:t>The recommendations offer immediate wins and long‑term value, positioning the team for scalable analytics and stronger decision support.</a:t>
          </a:r>
        </a:p>
      </dgm:t>
    </dgm:pt>
    <dgm:pt modelId="{1AB01AC1-DF7F-44F5-95F8-35A169B05DB3}" type="parTrans" cxnId="{3F85D764-E5C1-4658-98FF-67889DF1D93A}">
      <dgm:prSet/>
      <dgm:spPr/>
      <dgm:t>
        <a:bodyPr/>
        <a:lstStyle/>
        <a:p>
          <a:endParaRPr lang="en-US"/>
        </a:p>
      </dgm:t>
    </dgm:pt>
    <dgm:pt modelId="{4F9B0D1D-8288-48CC-9B9E-454B25F6CFEF}" type="sibTrans" cxnId="{3F85D764-E5C1-4658-98FF-67889DF1D93A}">
      <dgm:prSet/>
      <dgm:spPr/>
      <dgm:t>
        <a:bodyPr/>
        <a:lstStyle/>
        <a:p>
          <a:endParaRPr lang="en-US"/>
        </a:p>
      </dgm:t>
    </dgm:pt>
    <dgm:pt modelId="{F2C6AE98-5041-444E-8A20-EE286F7D1F01}" type="pres">
      <dgm:prSet presAssocID="{B25E09AA-B6DA-428A-B2F2-1DA0762AFDD7}" presName="linearFlow" presStyleCnt="0">
        <dgm:presLayoutVars>
          <dgm:resizeHandles val="exact"/>
        </dgm:presLayoutVars>
      </dgm:prSet>
      <dgm:spPr/>
    </dgm:pt>
    <dgm:pt modelId="{D52A3522-9C87-4727-8B86-E410A3FD25E1}" type="pres">
      <dgm:prSet presAssocID="{64428D68-BA37-4689-BDE6-B1CBE1E5EFC7}" presName="node" presStyleLbl="node1" presStyleIdx="0" presStyleCnt="1">
        <dgm:presLayoutVars>
          <dgm:bulletEnabled val="1"/>
        </dgm:presLayoutVars>
      </dgm:prSet>
      <dgm:spPr/>
    </dgm:pt>
  </dgm:ptLst>
  <dgm:cxnLst>
    <dgm:cxn modelId="{193F6F13-2A49-4995-936F-2654566D11B0}" srcId="{64428D68-BA37-4689-BDE6-B1CBE1E5EFC7}" destId="{2090EDC0-D225-4705-AD77-B70C51ED0DEA}" srcOrd="0" destOrd="0" parTransId="{3D8731AE-03E8-4D97-BC4A-501D7CD9A396}" sibTransId="{CA23DDC6-32CA-43E3-99B5-59C46338F4EC}"/>
    <dgm:cxn modelId="{3F85D764-E5C1-4658-98FF-67889DF1D93A}" srcId="{64428D68-BA37-4689-BDE6-B1CBE1E5EFC7}" destId="{4E94755E-B412-4A38-B69E-C661B000809F}" srcOrd="2" destOrd="0" parTransId="{1AB01AC1-DF7F-44F5-95F8-35A169B05DB3}" sibTransId="{4F9B0D1D-8288-48CC-9B9E-454B25F6CFEF}"/>
    <dgm:cxn modelId="{424D0E7B-67E6-4F0E-A067-9C9B02B0717C}" type="presOf" srcId="{64428D68-BA37-4689-BDE6-B1CBE1E5EFC7}" destId="{D52A3522-9C87-4727-8B86-E410A3FD25E1}" srcOrd="0" destOrd="0" presId="urn:microsoft.com/office/officeart/2005/8/layout/process2"/>
    <dgm:cxn modelId="{EE02DA84-DBBF-4B96-9EA0-41696022FA05}" srcId="{B25E09AA-B6DA-428A-B2F2-1DA0762AFDD7}" destId="{64428D68-BA37-4689-BDE6-B1CBE1E5EFC7}" srcOrd="0" destOrd="0" parTransId="{E249B9B9-1B1B-4AA3-AF4A-63D1FD71EB7C}" sibTransId="{A63BE2E1-44B3-4E4A-B684-766C060C2ADA}"/>
    <dgm:cxn modelId="{AB9EF2BD-0F93-4A63-A009-19842B9CA67F}" type="presOf" srcId="{2090EDC0-D225-4705-AD77-B70C51ED0DEA}" destId="{D52A3522-9C87-4727-8B86-E410A3FD25E1}" srcOrd="0" destOrd="1" presId="urn:microsoft.com/office/officeart/2005/8/layout/process2"/>
    <dgm:cxn modelId="{3342BAC5-6946-4FA3-B6AA-BCB021FF3E61}" type="presOf" srcId="{0BFB7481-29A3-4AF5-AE53-1BE7C7C61C8B}" destId="{D52A3522-9C87-4727-8B86-E410A3FD25E1}" srcOrd="0" destOrd="2" presId="urn:microsoft.com/office/officeart/2005/8/layout/process2"/>
    <dgm:cxn modelId="{04E05BD9-E973-442A-AF07-A17FE4AB83E2}" type="presOf" srcId="{B25E09AA-B6DA-428A-B2F2-1DA0762AFDD7}" destId="{F2C6AE98-5041-444E-8A20-EE286F7D1F01}" srcOrd="0" destOrd="0" presId="urn:microsoft.com/office/officeart/2005/8/layout/process2"/>
    <dgm:cxn modelId="{629A9CE3-EFF2-4FD7-B108-EEE03A157E03}" type="presOf" srcId="{4E94755E-B412-4A38-B69E-C661B000809F}" destId="{D52A3522-9C87-4727-8B86-E410A3FD25E1}" srcOrd="0" destOrd="3" presId="urn:microsoft.com/office/officeart/2005/8/layout/process2"/>
    <dgm:cxn modelId="{2B7F7CEF-0E4A-4655-9A4C-71CC3D796B93}" srcId="{64428D68-BA37-4689-BDE6-B1CBE1E5EFC7}" destId="{0BFB7481-29A3-4AF5-AE53-1BE7C7C61C8B}" srcOrd="1" destOrd="0" parTransId="{E0AD4BDE-0716-417E-BEBC-FF94BBE107DC}" sibTransId="{771708B4-46BC-4C95-A248-EEA059EC1EC4}"/>
    <dgm:cxn modelId="{D60EF098-A69A-4A49-8828-580CFF0F1031}" type="presParOf" srcId="{F2C6AE98-5041-444E-8A20-EE286F7D1F01}" destId="{D52A3522-9C87-4727-8B86-E410A3FD25E1}" srcOrd="0" destOrd="0" presId="urn:microsoft.com/office/officeart/2005/8/layout/process2"/>
  </dgm:cxnLst>
  <dgm:bg>
    <a:solidFill>
      <a:schemeClr val="bg1">
        <a:lumMod val="95000"/>
      </a:schemeClr>
    </a:solidFill>
  </dgm:bg>
  <dgm:whole>
    <a:ln>
      <a:solidFill>
        <a:schemeClr val="accent1"/>
      </a:solidFill>
    </a:ln>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CD10C1-3244-422D-865F-55A506DEE214}">
      <dsp:nvSpPr>
        <dsp:cNvPr id="0" name=""/>
        <dsp:cNvSpPr/>
      </dsp:nvSpPr>
      <dsp:spPr>
        <a:xfrm>
          <a:off x="0" y="0"/>
          <a:ext cx="4036313" cy="1009672"/>
        </a:xfrm>
        <a:prstGeom prst="roundRect">
          <a:avLst/>
        </a:prstGeom>
        <a:solidFill>
          <a:schemeClr val="bg1">
            <a:lumMod val="50000"/>
          </a:schemeClr>
        </a:solidFill>
        <a:ln w="1905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The quantitative, exploratory, experimental design + synthetic + secondary telemetry produced a reproducible, vendor‑agnostic dataset reflecting both normal SSD behavior and rare degradation events.</a:t>
          </a:r>
        </a:p>
      </dsp:txBody>
      <dsp:txXfrm>
        <a:off x="49288" y="49288"/>
        <a:ext cx="3937737" cy="911096"/>
      </dsp:txXfrm>
    </dsp:sp>
    <dsp:sp modelId="{FE058CF8-648D-4D18-B463-A67758ACCA18}">
      <dsp:nvSpPr>
        <dsp:cNvPr id="0" name=""/>
        <dsp:cNvSpPr/>
      </dsp:nvSpPr>
      <dsp:spPr>
        <a:xfrm>
          <a:off x="0" y="1024555"/>
          <a:ext cx="4036313" cy="1460831"/>
        </a:xfrm>
        <a:prstGeom prst="roundRect">
          <a:avLst/>
        </a:prstGeom>
        <a:solidFill>
          <a:schemeClr val="bg1">
            <a:lumMod val="50000"/>
          </a:schemeClr>
        </a:solidFill>
        <a:ln w="1905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Python‑based log generation and preprocessing revealed vendor inconsistencies, required cross‑vendor normalization, and successfully modeled thermal spikes, media errors, bad block growth, throttling events, and nonlinear latency escalation.</a:t>
          </a:r>
        </a:p>
      </dsp:txBody>
      <dsp:txXfrm>
        <a:off x="71312" y="1095867"/>
        <a:ext cx="3893689" cy="1318207"/>
      </dsp:txXfrm>
    </dsp:sp>
    <dsp:sp modelId="{3B28B79D-409C-4CF3-B252-404D2A3CD110}">
      <dsp:nvSpPr>
        <dsp:cNvPr id="0" name=""/>
        <dsp:cNvSpPr/>
      </dsp:nvSpPr>
      <dsp:spPr>
        <a:xfrm>
          <a:off x="0" y="2497082"/>
          <a:ext cx="4036313" cy="728014"/>
        </a:xfrm>
        <a:prstGeom prst="roundRect">
          <a:avLst/>
        </a:prstGeom>
        <a:solidFill>
          <a:schemeClr val="bg1">
            <a:lumMod val="50000"/>
          </a:schemeClr>
        </a:solidFill>
        <a:ln w="1905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Metadata injection confirmed balanced manufacturer and CPU distributions, enabling unbiased ANOVA and regression comparisons.</a:t>
          </a:r>
        </a:p>
      </dsp:txBody>
      <dsp:txXfrm>
        <a:off x="35539" y="2532621"/>
        <a:ext cx="3965235" cy="656936"/>
      </dsp:txXfrm>
    </dsp:sp>
    <dsp:sp modelId="{695B22CB-E56F-453C-9750-FA6726DE4DE1}">
      <dsp:nvSpPr>
        <dsp:cNvPr id="0" name=""/>
        <dsp:cNvSpPr/>
      </dsp:nvSpPr>
      <dsp:spPr>
        <a:xfrm>
          <a:off x="0" y="3233438"/>
          <a:ext cx="4036313" cy="1577403"/>
        </a:xfrm>
        <a:prstGeom prst="roundRect">
          <a:avLst/>
        </a:prstGeom>
        <a:solidFill>
          <a:schemeClr val="bg1">
            <a:lumMod val="50000"/>
          </a:schemeClr>
        </a:solidFill>
        <a:ln w="28575" cap="flat" cmpd="sng" algn="ctr">
          <a:solidFill>
            <a:scrgbClr r="0" g="0" 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Data type validation ensured correct numeric/categorical casting, realistic operational ranges, low missingness in core metrics, and heavy‑tailed distributions in reliability counters confirming successful degradation modeling.</a:t>
          </a:r>
        </a:p>
      </dsp:txBody>
      <dsp:txXfrm>
        <a:off x="77002" y="3310440"/>
        <a:ext cx="3882309" cy="14233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BEC19F-8CA4-4F63-8950-4DB8336CE100}">
      <dsp:nvSpPr>
        <dsp:cNvPr id="0" name=""/>
        <dsp:cNvSpPr/>
      </dsp:nvSpPr>
      <dsp:spPr>
        <a:xfrm>
          <a:off x="652384" y="366"/>
          <a:ext cx="807416" cy="80741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EECD11-2426-4669-B79C-D88F61A09330}">
      <dsp:nvSpPr>
        <dsp:cNvPr id="0" name=""/>
        <dsp:cNvSpPr/>
      </dsp:nvSpPr>
      <dsp:spPr>
        <a:xfrm>
          <a:off x="824456" y="172439"/>
          <a:ext cx="463271" cy="46327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C464B9-2E02-4697-8119-2980E6336D31}">
      <dsp:nvSpPr>
        <dsp:cNvPr id="0" name=""/>
        <dsp:cNvSpPr/>
      </dsp:nvSpPr>
      <dsp:spPr>
        <a:xfrm>
          <a:off x="394275" y="1059273"/>
          <a:ext cx="1323632" cy="7610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Identified the most influential drivers behind performance trends.</a:t>
          </a:r>
        </a:p>
      </dsp:txBody>
      <dsp:txXfrm>
        <a:off x="394275" y="1059273"/>
        <a:ext cx="1323632" cy="761088"/>
      </dsp:txXfrm>
    </dsp:sp>
    <dsp:sp modelId="{13E6225D-BFA0-4D80-8F2A-1B63F6D4126B}">
      <dsp:nvSpPr>
        <dsp:cNvPr id="0" name=""/>
        <dsp:cNvSpPr/>
      </dsp:nvSpPr>
      <dsp:spPr>
        <a:xfrm>
          <a:off x="2207652" y="366"/>
          <a:ext cx="807416" cy="80741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8494F21-7008-4DF3-A526-D78A0C796383}">
      <dsp:nvSpPr>
        <dsp:cNvPr id="0" name=""/>
        <dsp:cNvSpPr/>
      </dsp:nvSpPr>
      <dsp:spPr>
        <a:xfrm>
          <a:off x="2379724" y="172439"/>
          <a:ext cx="463271" cy="46327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62B74B8-1343-4339-84A7-C020617426E1}">
      <dsp:nvSpPr>
        <dsp:cNvPr id="0" name=""/>
        <dsp:cNvSpPr/>
      </dsp:nvSpPr>
      <dsp:spPr>
        <a:xfrm>
          <a:off x="1949544" y="1059273"/>
          <a:ext cx="1323632" cy="7610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Improved data reliability through structured preprocessing and feature refinement.</a:t>
          </a:r>
        </a:p>
      </dsp:txBody>
      <dsp:txXfrm>
        <a:off x="1949544" y="1059273"/>
        <a:ext cx="1323632" cy="761088"/>
      </dsp:txXfrm>
    </dsp:sp>
    <dsp:sp modelId="{B871931B-1DB9-44C0-83D3-02869086B6E9}">
      <dsp:nvSpPr>
        <dsp:cNvPr id="0" name=""/>
        <dsp:cNvSpPr/>
      </dsp:nvSpPr>
      <dsp:spPr>
        <a:xfrm>
          <a:off x="3762921" y="366"/>
          <a:ext cx="807416" cy="80741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7E1550C-1215-43AF-BCDE-B93AB10B38F4}">
      <dsp:nvSpPr>
        <dsp:cNvPr id="0" name=""/>
        <dsp:cNvSpPr/>
      </dsp:nvSpPr>
      <dsp:spPr>
        <a:xfrm>
          <a:off x="3934993" y="172439"/>
          <a:ext cx="463271" cy="46327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716424-5036-4DA0-A32C-C791045E03C3}">
      <dsp:nvSpPr>
        <dsp:cNvPr id="0" name=""/>
        <dsp:cNvSpPr/>
      </dsp:nvSpPr>
      <dsp:spPr>
        <a:xfrm>
          <a:off x="3504812" y="1059273"/>
          <a:ext cx="1323632" cy="7610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Delivered actionable insights that support forecasting, operational efficiency, and long‑term strategic planning.</a:t>
          </a:r>
        </a:p>
      </dsp:txBody>
      <dsp:txXfrm>
        <a:off x="3504812" y="1059273"/>
        <a:ext cx="1323632" cy="761088"/>
      </dsp:txXfrm>
    </dsp:sp>
    <dsp:sp modelId="{E9D885FE-E8DD-41DE-81A6-A8C2678150E3}">
      <dsp:nvSpPr>
        <dsp:cNvPr id="0" name=""/>
        <dsp:cNvSpPr/>
      </dsp:nvSpPr>
      <dsp:spPr>
        <a:xfrm>
          <a:off x="5318189" y="366"/>
          <a:ext cx="807416" cy="807416"/>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7C83B09-6F68-45E5-A630-7B3298EF26BB}">
      <dsp:nvSpPr>
        <dsp:cNvPr id="0" name=""/>
        <dsp:cNvSpPr/>
      </dsp:nvSpPr>
      <dsp:spPr>
        <a:xfrm>
          <a:off x="5490262" y="172439"/>
          <a:ext cx="463271" cy="46327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7D3B42-85DF-425D-9E03-9FA5538E8319}">
      <dsp:nvSpPr>
        <dsp:cNvPr id="0" name=""/>
        <dsp:cNvSpPr/>
      </dsp:nvSpPr>
      <dsp:spPr>
        <a:xfrm>
          <a:off x="5060081" y="1059273"/>
          <a:ext cx="1323632" cy="7610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Provided a clear roadmap for implementation, automation, and future data expansion.</a:t>
          </a:r>
        </a:p>
      </dsp:txBody>
      <dsp:txXfrm>
        <a:off x="5060081" y="1059273"/>
        <a:ext cx="1323632" cy="7610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2A3522-9C87-4727-8B86-E410A3FD25E1}">
      <dsp:nvSpPr>
        <dsp:cNvPr id="0" name=""/>
        <dsp:cNvSpPr/>
      </dsp:nvSpPr>
      <dsp:spPr>
        <a:xfrm>
          <a:off x="0" y="2546"/>
          <a:ext cx="4396320" cy="52102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1" kern="1200"/>
            <a:t>Final Takeaway</a:t>
          </a:r>
          <a:endParaRPr lang="en-US" sz="2300" kern="1200"/>
        </a:p>
        <a:p>
          <a:pPr marL="171450" lvl="1" indent="-171450" algn="l" defTabSz="800100">
            <a:lnSpc>
              <a:spcPct val="90000"/>
            </a:lnSpc>
            <a:spcBef>
              <a:spcPct val="0"/>
            </a:spcBef>
            <a:spcAft>
              <a:spcPct val="15000"/>
            </a:spcAft>
            <a:buChar char="•"/>
          </a:pPr>
          <a:r>
            <a:rPr lang="en-US" sz="1800" kern="1200" dirty="0"/>
            <a:t>The project set out to address inconsistent data quality, limited visibility into key performance indicators, and the need for a scalable, reliable analytical framework to support better decision‑making.</a:t>
          </a:r>
        </a:p>
        <a:p>
          <a:pPr marL="171450" lvl="1" indent="-171450" algn="l" defTabSz="800100">
            <a:lnSpc>
              <a:spcPct val="90000"/>
            </a:lnSpc>
            <a:spcBef>
              <a:spcPct val="0"/>
            </a:spcBef>
            <a:spcAft>
              <a:spcPct val="15000"/>
            </a:spcAft>
            <a:buChar char="•"/>
          </a:pPr>
          <a:r>
            <a:rPr lang="en-US" sz="1800" kern="1200"/>
            <a:t>This project demonstrates that with cleaner data, focused indicators, and a phased roadmap, the organization can move from reactive analysis to proactive, insight‑driven strategy.</a:t>
          </a:r>
        </a:p>
        <a:p>
          <a:pPr marL="171450" lvl="1" indent="-171450" algn="l" defTabSz="800100">
            <a:lnSpc>
              <a:spcPct val="90000"/>
            </a:lnSpc>
            <a:spcBef>
              <a:spcPct val="0"/>
            </a:spcBef>
            <a:spcAft>
              <a:spcPct val="15000"/>
            </a:spcAft>
            <a:buChar char="•"/>
          </a:pPr>
          <a:r>
            <a:rPr lang="en-US" sz="1800" kern="1200"/>
            <a:t>The recommendations offer immediate wins and long‑term value, positioning the team for scalable analytics and stronger decision support.</a:t>
          </a:r>
        </a:p>
      </dsp:txBody>
      <dsp:txXfrm>
        <a:off x="128764" y="131310"/>
        <a:ext cx="4138792" cy="495271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F87A6F-A24C-4CA5-8A6A-412A86C0FFB9}" type="datetimeFigureOut">
              <a:rPr lang="en-US" smtClean="0"/>
              <a:t>1/7/2026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1F1CCC-878C-4963-97BB-38ED23846201}" type="slidenum">
              <a:rPr lang="en-US" smtClean="0"/>
              <a:t>‹#›</a:t>
            </a:fld>
            <a:endParaRPr lang="en-US"/>
          </a:p>
        </p:txBody>
      </p:sp>
    </p:spTree>
    <p:extLst>
      <p:ext uri="{BB962C8B-B14F-4D97-AF65-F5344CB8AC3E}">
        <p14:creationId xmlns:p14="http://schemas.microsoft.com/office/powerpoint/2010/main" val="2014511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effectLst/>
              </a:rPr>
              <a:t>Solid State Drives have become the backbone of modern data centers because they eliminate mechanical components and rely entirely on NAND flash memory. This shift enables significantly higher performance, lower latency, and greater reliability, especially in cloud and hyperscale environments. As SSDs have become the default storage technology, industry groups have introduced standards like the NVMe Cloud SSD Specification to ensure consistent expectations across vendors for performance, telemetry, thermal behavior, and power management.</a:t>
            </a:r>
          </a:p>
          <a:p>
            <a:pPr>
              <a:buNone/>
            </a:pPr>
            <a:r>
              <a:rPr lang="en-US" dirty="0">
                <a:effectLst/>
              </a:rPr>
              <a:t>At the same time, SSD architectures have grown more complex, with multiple NAND types and increasingly sophisticated controller behaviors. This has led to a dramatic increase in SMART telemetry — hundreds of attributes that track errors, wear, thermal excursions, and performance characteristics. While this data is extremely valuable for predictive maintenance, it’s also difficult to interpret because vendors define and scale attributes differently.</a:t>
            </a:r>
          </a:p>
          <a:p>
            <a:r>
              <a:rPr lang="en-US" dirty="0">
                <a:effectLst/>
              </a:rPr>
              <a:t>The purpose of this research is to address these challenges by combining synthetic SMART logs generated through a Python‑based error injection framework with real‑world telemetry and published studies. This integrated dataset supports rigorous statistical and machine learning analysis to identify consistent degradation patterns across vendors. Ultimately, the goal is to build a reproducible, vendor‑agnostic benchmarking framework that improves SSD reliability prediction and supports more efficient data center operations.</a:t>
            </a:r>
          </a:p>
          <a:p>
            <a:endParaRPr lang="en-US" dirty="0"/>
          </a:p>
        </p:txBody>
      </p:sp>
      <p:sp>
        <p:nvSpPr>
          <p:cNvPr id="4" name="Slide Number Placeholder 3"/>
          <p:cNvSpPr>
            <a:spLocks noGrp="1"/>
          </p:cNvSpPr>
          <p:nvPr>
            <p:ph type="sldNum" sz="quarter" idx="5"/>
          </p:nvPr>
        </p:nvSpPr>
        <p:spPr/>
        <p:txBody>
          <a:bodyPr/>
          <a:lstStyle/>
          <a:p>
            <a:fld id="{651F1CCC-878C-4963-97BB-38ED23846201}" type="slidenum">
              <a:rPr lang="en-US" smtClean="0"/>
              <a:t>2</a:t>
            </a:fld>
            <a:endParaRPr lang="en-US"/>
          </a:p>
        </p:txBody>
      </p:sp>
    </p:spTree>
    <p:extLst>
      <p:ext uri="{BB962C8B-B14F-4D97-AF65-F5344CB8AC3E}">
        <p14:creationId xmlns:p14="http://schemas.microsoft.com/office/powerpoint/2010/main" val="1696265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effectLst/>
              </a:rPr>
              <a:t>On this slide, I’m summarizing the core objectives and research questions that guide the entire project. The primary goal is to build a reproducible, vendor‑agnostic benchmarking framework because organizations today operate mixed SSD fleets, and inconsistent SMART reporting makes reliability assessment extremely challenging. By normalizing telemetry and integrating synthetic error‑injected logs, the framework directly addresses this gap.</a:t>
            </a:r>
          </a:p>
          <a:p>
            <a:pPr>
              <a:buNone/>
            </a:pPr>
            <a:r>
              <a:rPr lang="en-US" dirty="0">
                <a:effectLst/>
              </a:rPr>
              <a:t>We then evaluate which SMART‑derived variables—such as temperature, power draw, and throttling behavior—actually provide predictive value. This includes testing them under controlled fault‑injection scenarios to understand where false positives or misleading signals occur.</a:t>
            </a:r>
          </a:p>
          <a:p>
            <a:pPr>
              <a:buNone/>
            </a:pPr>
            <a:r>
              <a:rPr lang="en-US" dirty="0">
                <a:effectLst/>
              </a:rPr>
              <a:t>Another key objective is validating whether synthetic SMART logs can realistically approximate real‑world degradation patterns. If they do, organizations gain a scalable and cost‑effective way to benchmark reliability without relying solely on proprietary datasets.</a:t>
            </a:r>
          </a:p>
          <a:p>
            <a:pPr>
              <a:buNone/>
            </a:pPr>
            <a:r>
              <a:rPr lang="en-US" dirty="0">
                <a:effectLst/>
              </a:rPr>
              <a:t>Finally, the project develops an SVR‑based anomaly detection model to quantify deviations from expected behavior and support future reinforcement‑learning‑based telemetry scheduling.</a:t>
            </a:r>
          </a:p>
          <a:p>
            <a:r>
              <a:rPr lang="en-US" dirty="0">
                <a:effectLst/>
              </a:rPr>
              <a:t>The research questions and hypotheses directly align with these goals. They focus on improving predictive accuracy, enabling cross‑vendor normalization, and identifying aging‑related indicators that correlate with failure risk. Together, these components support the organization’s broader objectives of improving reliability, reducing downtime, and optimizing lifecycle planning.</a:t>
            </a:r>
          </a:p>
          <a:p>
            <a:endParaRPr lang="en-US" dirty="0"/>
          </a:p>
        </p:txBody>
      </p:sp>
      <p:sp>
        <p:nvSpPr>
          <p:cNvPr id="4" name="Slide Number Placeholder 3"/>
          <p:cNvSpPr>
            <a:spLocks noGrp="1"/>
          </p:cNvSpPr>
          <p:nvPr>
            <p:ph type="sldNum" sz="quarter" idx="5"/>
          </p:nvPr>
        </p:nvSpPr>
        <p:spPr/>
        <p:txBody>
          <a:bodyPr/>
          <a:lstStyle/>
          <a:p>
            <a:fld id="{651F1CCC-878C-4963-97BB-38ED23846201}" type="slidenum">
              <a:rPr lang="en-US" smtClean="0"/>
              <a:t>3</a:t>
            </a:fld>
            <a:endParaRPr lang="en-US"/>
          </a:p>
        </p:txBody>
      </p:sp>
    </p:spTree>
    <p:extLst>
      <p:ext uri="{BB962C8B-B14F-4D97-AF65-F5344CB8AC3E}">
        <p14:creationId xmlns:p14="http://schemas.microsoft.com/office/powerpoint/2010/main" val="350630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effectLst/>
              </a:rPr>
              <a:t>This slide provides a high‑level overview of the methodology used in the study. The research follows a quantitative, exploratory, and experimental design because the goal is to evaluate SSD reliability using measurable SMART telemetry and to test specific hypotheses about degradation patterns. To address the lack of consistent vendor data, the study uses a Python‑based synthetic SMART log generator that simulates realistic SSD behavior under varying workloads, thermal conditions, and fault scenarios. Error‑injection routines allow us to model edge‑case failures that are rarely captured in real‑world datasets.</a:t>
            </a:r>
          </a:p>
          <a:p>
            <a:pPr>
              <a:buNone/>
            </a:pPr>
            <a:r>
              <a:rPr lang="en-US" dirty="0">
                <a:effectLst/>
              </a:rPr>
              <a:t>Once the data is generated, a structured preprocessing pipeline handles variable typing, missing values, outlier detection, and cross‑vendor normalization. This step is essential because SMART attributes differ widely across manufacturers, and normalization ensures that the analysis is comparable and reproducible.</a:t>
            </a:r>
          </a:p>
          <a:p>
            <a:pPr>
              <a:buNone/>
            </a:pPr>
            <a:r>
              <a:rPr lang="en-US" dirty="0">
                <a:effectLst/>
              </a:rPr>
              <a:t>The analysis phase uses a combination of descriptive statistics, correlation analysis, ANOVA, regression models, generalized linear models, support vector regression, and Bayesian updating. These methods allow us to test each hypothesis, quantify predictive relationships, and evaluate uncertainty. Validation procedures compare synthetic patterns with findings from enterprise and hyperscale SSD studies to ensure that the synthetic dataset reflects real‑world behavior.</a:t>
            </a:r>
          </a:p>
          <a:p>
            <a:pPr>
              <a:buNone/>
            </a:pPr>
            <a:r>
              <a:rPr lang="en-US" dirty="0">
                <a:effectLst/>
              </a:rPr>
              <a:t>There are also limitations. Synthetic logs cannot perfectly replicate all vendor‑specific firmware behaviors, and some degradation mechanisms are too complex to fully simulate. However, the approach significantly improves reproducibility while avoiding exposure of proprietary data. Ethical considerations are minimal because the study uses only device‑level telemetry, and all modeling decisions emphasize transparency and responsible use.</a:t>
            </a:r>
          </a:p>
          <a:p>
            <a:r>
              <a:rPr lang="en-US">
                <a:effectLst/>
              </a:rPr>
              <a:t>This methodology sets the foundation for the detailed subsections that follow, including dataset and variable descriptions, exploratory data analysis, ANOVA models, regression models, GLMs, and hypothesis‑driven diagnostics.</a:t>
            </a:r>
          </a:p>
          <a:p>
            <a:endParaRPr lang="en-US"/>
          </a:p>
        </p:txBody>
      </p:sp>
      <p:sp>
        <p:nvSpPr>
          <p:cNvPr id="4" name="Slide Number Placeholder 3"/>
          <p:cNvSpPr>
            <a:spLocks noGrp="1"/>
          </p:cNvSpPr>
          <p:nvPr>
            <p:ph type="sldNum" sz="quarter" idx="5"/>
          </p:nvPr>
        </p:nvSpPr>
        <p:spPr/>
        <p:txBody>
          <a:bodyPr/>
          <a:lstStyle/>
          <a:p>
            <a:fld id="{651F1CCC-878C-4963-97BB-38ED23846201}" type="slidenum">
              <a:rPr lang="en-US" smtClean="0"/>
              <a:t>4</a:t>
            </a:fld>
            <a:endParaRPr lang="en-US"/>
          </a:p>
        </p:txBody>
      </p:sp>
    </p:spTree>
    <p:extLst>
      <p:ext uri="{BB962C8B-B14F-4D97-AF65-F5344CB8AC3E}">
        <p14:creationId xmlns:p14="http://schemas.microsoft.com/office/powerpoint/2010/main" val="656253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rPr>
              <a:t>Summary statistics confirmed realistic SSD behavior, with workload metrics showing heavy‑tailed, high‑variability patterns, wear indicators reflecting low‑variance early‑life characteristics, and reliability counters exhibiting extreme skewness and kurtosis consistent with rare but severe fault events. Exploratory analysis revealed clear behavioral clusters across workload (read/write units and command patterns), wear (percentage used and wear‑level averages/maxima), reliability (media errors and grown bad blocks), and thermal interactions (temperature linked to queue depth). Latency‑focused correlations demonstrated near‑zero linear relationships, reinforcing that SSD latency is fundamentally nonlinear and driven by complex interactions rather than simple pairwise effects. The combined quantitative, exploratory, and experimental design—supported by synthetic and secondary telemetry—produced a reproducible, vendor‑agnostic dataset capturing both normal operation and degradation events. Python‑based log generation and preprocessing exposed vendor inconsistencies, required cross‑vendor normalization, and successfully modeled thermal spikes, media errors, bad block growth, throttling behavior, and nonlinear latency escalation. Metadata injection ensured balanced manufacturer and CPU distributions for unbiased ANOVA and regression analyses, while data‑type validation confirmed correct casting, realistic operational ranges, low missingness in core metrics, and heavy‑tailed reliability distributions indicative of successful degradation modeling.</a:t>
            </a:r>
          </a:p>
        </p:txBody>
      </p:sp>
      <p:sp>
        <p:nvSpPr>
          <p:cNvPr id="4" name="Slide Number Placeholder 3"/>
          <p:cNvSpPr>
            <a:spLocks noGrp="1"/>
          </p:cNvSpPr>
          <p:nvPr>
            <p:ph type="sldNum" sz="quarter" idx="5"/>
          </p:nvPr>
        </p:nvSpPr>
        <p:spPr/>
        <p:txBody>
          <a:bodyPr/>
          <a:lstStyle/>
          <a:p>
            <a:fld id="{651F1CCC-878C-4963-97BB-38ED23846201}" type="slidenum">
              <a:rPr lang="en-US" smtClean="0"/>
              <a:t>5</a:t>
            </a:fld>
            <a:endParaRPr lang="en-US"/>
          </a:p>
        </p:txBody>
      </p:sp>
    </p:spTree>
    <p:extLst>
      <p:ext uri="{BB962C8B-B14F-4D97-AF65-F5344CB8AC3E}">
        <p14:creationId xmlns:p14="http://schemas.microsoft.com/office/powerpoint/2010/main" val="107577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slide highlights the engineered features that enhance the predictive strength of the dataset.</a:t>
            </a:r>
          </a:p>
          <a:p>
            <a:r>
              <a:rPr lang="en-US" dirty="0"/>
              <a:t>Thermal deltas are included to capture sudden temperature shifts, while normalized wear rates ensure wear indicators are comparable across vendors. Latency percentiles such as P50, P90, and P99 are incorporated to represent tail‑latency behavior.</a:t>
            </a:r>
          </a:p>
          <a:p>
            <a:r>
              <a:rPr lang="en-US" dirty="0"/>
              <a:t>Reliability counters are log‑scaled to stabilize heavy‑tailed distributions, and metadata such as vendor, interface, and CPU is encoded for consistent modeling.</a:t>
            </a:r>
          </a:p>
          <a:p>
            <a:r>
              <a:rPr lang="en-US" dirty="0"/>
              <a:t>Collectively, these engineered features reveal degradation patterns that raw SMART values often obscure, reduce vendor‑specific noise, and increase sensitivity to rare reliability events. They also prepare the dataset for both nonlinear and count‑based modeling approaches.</a:t>
            </a:r>
          </a:p>
          <a:p>
            <a:endParaRPr lang="en-US" dirty="0"/>
          </a:p>
          <a:p>
            <a:r>
              <a:rPr lang="en-US" dirty="0"/>
              <a:t>The modeling strategy follows a layered structure aligned with the characteristics of SSD telemetry.</a:t>
            </a:r>
          </a:p>
          <a:p>
            <a:r>
              <a:rPr lang="en-US" dirty="0"/>
              <a:t>ANOVA is used to identify cross‑vendor differences, while regularized regression manages correlated SMART attributes and stabilizes coefficient estimates.</a:t>
            </a:r>
          </a:p>
          <a:p>
            <a:r>
              <a:rPr lang="en-US" dirty="0"/>
              <a:t>A GLM with a Poisson link is applied to model count‑based reliability events such as media errors and bad‑block growth.</a:t>
            </a:r>
          </a:p>
          <a:p>
            <a:r>
              <a:rPr lang="en-US" dirty="0"/>
              <a:t>Support Vector Regression is used to capture nonlinear latency and performance behavior, which is common in SSD workloads.</a:t>
            </a:r>
          </a:p>
          <a:p>
            <a:endParaRPr lang="en-US" dirty="0"/>
          </a:p>
          <a:p>
            <a:r>
              <a:rPr lang="en-US" dirty="0"/>
              <a:t>Model diagnostics support these choices:</a:t>
            </a:r>
          </a:p>
          <a:p>
            <a:r>
              <a:rPr lang="en-US" dirty="0"/>
              <a:t>Poisson deviance residuals indicate that GLM is appropriate for count‑based data.</a:t>
            </a:r>
          </a:p>
          <a:p>
            <a:r>
              <a:rPr lang="en-US" dirty="0"/>
              <a:t>The IOPS‑versus‑bandwidth scatter plot demonstrates nonlinear performance scaling.</a:t>
            </a:r>
          </a:p>
          <a:p>
            <a:r>
              <a:rPr lang="en-US" dirty="0"/>
              <a:t>Residuals from regularized models show reduced multicollinearity.</a:t>
            </a:r>
          </a:p>
          <a:p>
            <a:r>
              <a:rPr lang="en-US" dirty="0"/>
              <a:t>Latency residuals reveal heteroscedasticity, reinforcing the need for nonlinear modeling through SVR.”</a:t>
            </a:r>
          </a:p>
        </p:txBody>
      </p:sp>
      <p:sp>
        <p:nvSpPr>
          <p:cNvPr id="4" name="Slide Number Placeholder 3"/>
          <p:cNvSpPr>
            <a:spLocks noGrp="1"/>
          </p:cNvSpPr>
          <p:nvPr>
            <p:ph type="sldNum" sz="quarter" idx="5"/>
          </p:nvPr>
        </p:nvSpPr>
        <p:spPr/>
        <p:txBody>
          <a:bodyPr/>
          <a:lstStyle/>
          <a:p>
            <a:fld id="{651F1CCC-878C-4963-97BB-38ED23846201}" type="slidenum">
              <a:rPr lang="en-US" smtClean="0"/>
              <a:t>7</a:t>
            </a:fld>
            <a:endParaRPr lang="en-US"/>
          </a:p>
        </p:txBody>
      </p:sp>
    </p:spTree>
    <p:extLst>
      <p:ext uri="{BB962C8B-B14F-4D97-AF65-F5344CB8AC3E}">
        <p14:creationId xmlns:p14="http://schemas.microsoft.com/office/powerpoint/2010/main" val="4222936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roadmap demonstrates how the organization can progress from immediate improvements to long‑term strategic value by clearly addressing the three questions leadership cares about most: how long it will take, what it will cost, and what could go wrong. The short‑term phase focuses on quick, low‑cost wins such as improving data quality, stabilizing inputs, and reducing noise using existing staff and tools. The mid‑term phase introduces automation and workflow enhancements, where efficiency gains begin to compound but require some engineering support and cross‑team coordination. The long‑term phase expands data coverage and infrastructure to enable scalable analytics and stronger forecasting capabilities. Each stage includes identified risks and practical mitigation strategies, demonstrating that the plan is realistic, proactive, and grounded in operational awareness. Overall, this roadmap provides a clear, cost‑aware, and risk‑managed path forward—exactly the level of clarity leadership expects when evaluating next steps.</a:t>
            </a:r>
          </a:p>
        </p:txBody>
      </p:sp>
      <p:sp>
        <p:nvSpPr>
          <p:cNvPr id="4" name="Slide Number Placeholder 3"/>
          <p:cNvSpPr>
            <a:spLocks noGrp="1"/>
          </p:cNvSpPr>
          <p:nvPr>
            <p:ph type="sldNum" sz="quarter" idx="5"/>
          </p:nvPr>
        </p:nvSpPr>
        <p:spPr/>
        <p:txBody>
          <a:bodyPr/>
          <a:lstStyle/>
          <a:p>
            <a:fld id="{651F1CCC-878C-4963-97BB-38ED23846201}" type="slidenum">
              <a:rPr lang="en-US" smtClean="0"/>
              <a:t>9</a:t>
            </a:fld>
            <a:endParaRPr lang="en-US"/>
          </a:p>
        </p:txBody>
      </p:sp>
    </p:spTree>
    <p:extLst>
      <p:ext uri="{BB962C8B-B14F-4D97-AF65-F5344CB8AC3E}">
        <p14:creationId xmlns:p14="http://schemas.microsoft.com/office/powerpoint/2010/main" val="353149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close by bringing everything together. We began with a clear problem: inconsistent data, unclear drivers, and limited analytical scalability. Through structured analysis, feature refinement, and a phased roadmap, we now have a clearer understanding of what drives performance and how to build a more reliable, future‑ready analytics environment. The insights and recommendations presented today offer both immediate operational value and long‑term strategic impact. This work positions the organization to make smarter, faster, and more confident decisions moving forward.</a:t>
            </a:r>
          </a:p>
        </p:txBody>
      </p:sp>
      <p:sp>
        <p:nvSpPr>
          <p:cNvPr id="4" name="Slide Number Placeholder 3"/>
          <p:cNvSpPr>
            <a:spLocks noGrp="1"/>
          </p:cNvSpPr>
          <p:nvPr>
            <p:ph type="sldNum" sz="quarter" idx="5"/>
          </p:nvPr>
        </p:nvSpPr>
        <p:spPr/>
        <p:txBody>
          <a:bodyPr/>
          <a:lstStyle/>
          <a:p>
            <a:fld id="{651F1CCC-878C-4963-97BB-38ED23846201}" type="slidenum">
              <a:rPr lang="en-US" smtClean="0"/>
              <a:t>10</a:t>
            </a:fld>
            <a:endParaRPr lang="en-US"/>
          </a:p>
        </p:txBody>
      </p:sp>
    </p:spTree>
    <p:extLst>
      <p:ext uri="{BB962C8B-B14F-4D97-AF65-F5344CB8AC3E}">
        <p14:creationId xmlns:p14="http://schemas.microsoft.com/office/powerpoint/2010/main" val="357475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B5DA4-4842-89A3-538A-F9062E1DAD8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8AB9001-0C3A-8423-8FBD-0317AE9AB98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A815F2-39A9-D9CF-1A9E-F54F64834B97}"/>
              </a:ext>
            </a:extLst>
          </p:cNvPr>
          <p:cNvSpPr>
            <a:spLocks noGrp="1"/>
          </p:cNvSpPr>
          <p:nvPr>
            <p:ph type="dt" sz="half" idx="10"/>
          </p:nvPr>
        </p:nvSpPr>
        <p:spPr/>
        <p:txBody>
          <a:bodyPr/>
          <a:lstStyle/>
          <a:p>
            <a:fld id="{A4D96DB9-26FA-4523-B58F-5629371A82DE}" type="datetimeFigureOut">
              <a:rPr lang="en-US" smtClean="0"/>
              <a:t>1/7/2026</a:t>
            </a:fld>
            <a:endParaRPr lang="en-US"/>
          </a:p>
        </p:txBody>
      </p:sp>
      <p:sp>
        <p:nvSpPr>
          <p:cNvPr id="5" name="Footer Placeholder 4">
            <a:extLst>
              <a:ext uri="{FF2B5EF4-FFF2-40B4-BE49-F238E27FC236}">
                <a16:creationId xmlns:a16="http://schemas.microsoft.com/office/drawing/2014/main" id="{3F0A9DE8-9527-85F5-3AB3-734C29609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F95152-F9BF-84CB-745D-1210B12677A8}"/>
              </a:ext>
            </a:extLst>
          </p:cNvPr>
          <p:cNvSpPr>
            <a:spLocks noGrp="1"/>
          </p:cNvSpPr>
          <p:nvPr>
            <p:ph type="sldNum" sz="quarter" idx="12"/>
          </p:nvPr>
        </p:nvSpPr>
        <p:spPr/>
        <p:txBody>
          <a:bodyPr/>
          <a:lstStyle/>
          <a:p>
            <a:fld id="{2F3EFD3E-61BE-477F-A5C7-B1873A0C7C1B}" type="slidenum">
              <a:rPr lang="en-US" smtClean="0"/>
              <a:t>‹#›</a:t>
            </a:fld>
            <a:endParaRPr lang="en-US"/>
          </a:p>
        </p:txBody>
      </p:sp>
    </p:spTree>
    <p:extLst>
      <p:ext uri="{BB962C8B-B14F-4D97-AF65-F5344CB8AC3E}">
        <p14:creationId xmlns:p14="http://schemas.microsoft.com/office/powerpoint/2010/main" val="39438826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EB00C-914B-DC0D-451C-CB7A62485E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44EF0E-656D-C18A-E63F-2B92024459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BD3BA4-3B7C-F448-ADA3-113A30E860A2}"/>
              </a:ext>
            </a:extLst>
          </p:cNvPr>
          <p:cNvSpPr>
            <a:spLocks noGrp="1"/>
          </p:cNvSpPr>
          <p:nvPr>
            <p:ph type="dt" sz="half" idx="10"/>
          </p:nvPr>
        </p:nvSpPr>
        <p:spPr/>
        <p:txBody>
          <a:bodyPr/>
          <a:lstStyle/>
          <a:p>
            <a:fld id="{A4D96DB9-26FA-4523-B58F-5629371A82DE}" type="datetimeFigureOut">
              <a:rPr lang="en-US" smtClean="0"/>
              <a:t>1/7/2026</a:t>
            </a:fld>
            <a:endParaRPr lang="en-US"/>
          </a:p>
        </p:txBody>
      </p:sp>
      <p:sp>
        <p:nvSpPr>
          <p:cNvPr id="5" name="Footer Placeholder 4">
            <a:extLst>
              <a:ext uri="{FF2B5EF4-FFF2-40B4-BE49-F238E27FC236}">
                <a16:creationId xmlns:a16="http://schemas.microsoft.com/office/drawing/2014/main" id="{2237BDB8-5728-ECE4-9BE6-82DD31758D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FAEA80-26FE-DB43-8C02-331777403865}"/>
              </a:ext>
            </a:extLst>
          </p:cNvPr>
          <p:cNvSpPr>
            <a:spLocks noGrp="1"/>
          </p:cNvSpPr>
          <p:nvPr>
            <p:ph type="sldNum" sz="quarter" idx="12"/>
          </p:nvPr>
        </p:nvSpPr>
        <p:spPr/>
        <p:txBody>
          <a:bodyPr/>
          <a:lstStyle/>
          <a:p>
            <a:fld id="{2F3EFD3E-61BE-477F-A5C7-B1873A0C7C1B}" type="slidenum">
              <a:rPr lang="en-US" smtClean="0"/>
              <a:t>‹#›</a:t>
            </a:fld>
            <a:endParaRPr lang="en-US"/>
          </a:p>
        </p:txBody>
      </p:sp>
    </p:spTree>
    <p:extLst>
      <p:ext uri="{BB962C8B-B14F-4D97-AF65-F5344CB8AC3E}">
        <p14:creationId xmlns:p14="http://schemas.microsoft.com/office/powerpoint/2010/main" val="14166566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933B91-4534-9200-266C-3B2BC2C447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1CE9F0A-0C3D-6BE7-22E9-D846085CD99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798A22-A094-F370-79CC-276B72F73D4D}"/>
              </a:ext>
            </a:extLst>
          </p:cNvPr>
          <p:cNvSpPr>
            <a:spLocks noGrp="1"/>
          </p:cNvSpPr>
          <p:nvPr>
            <p:ph type="dt" sz="half" idx="10"/>
          </p:nvPr>
        </p:nvSpPr>
        <p:spPr/>
        <p:txBody>
          <a:bodyPr/>
          <a:lstStyle/>
          <a:p>
            <a:fld id="{A4D96DB9-26FA-4523-B58F-5629371A82DE}" type="datetimeFigureOut">
              <a:rPr lang="en-US" smtClean="0"/>
              <a:t>1/7/2026</a:t>
            </a:fld>
            <a:endParaRPr lang="en-US"/>
          </a:p>
        </p:txBody>
      </p:sp>
      <p:sp>
        <p:nvSpPr>
          <p:cNvPr id="5" name="Footer Placeholder 4">
            <a:extLst>
              <a:ext uri="{FF2B5EF4-FFF2-40B4-BE49-F238E27FC236}">
                <a16:creationId xmlns:a16="http://schemas.microsoft.com/office/drawing/2014/main" id="{FF5EB662-88FA-64D1-9958-BADA88243B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74D4CB-F22E-CFFD-9E49-96F1140F96A4}"/>
              </a:ext>
            </a:extLst>
          </p:cNvPr>
          <p:cNvSpPr>
            <a:spLocks noGrp="1"/>
          </p:cNvSpPr>
          <p:nvPr>
            <p:ph type="sldNum" sz="quarter" idx="12"/>
          </p:nvPr>
        </p:nvSpPr>
        <p:spPr/>
        <p:txBody>
          <a:bodyPr/>
          <a:lstStyle/>
          <a:p>
            <a:fld id="{2F3EFD3E-61BE-477F-A5C7-B1873A0C7C1B}" type="slidenum">
              <a:rPr lang="en-US" smtClean="0"/>
              <a:t>‹#›</a:t>
            </a:fld>
            <a:endParaRPr lang="en-US"/>
          </a:p>
        </p:txBody>
      </p:sp>
    </p:spTree>
    <p:extLst>
      <p:ext uri="{BB962C8B-B14F-4D97-AF65-F5344CB8AC3E}">
        <p14:creationId xmlns:p14="http://schemas.microsoft.com/office/powerpoint/2010/main" val="22187544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CA336-10D8-DA84-3C1E-3DF7BDD86F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B0624A-5B35-E66E-685D-AFE5DDD979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7DA898-6B6C-9F3A-DA4B-0FFA98A8A29E}"/>
              </a:ext>
            </a:extLst>
          </p:cNvPr>
          <p:cNvSpPr>
            <a:spLocks noGrp="1"/>
          </p:cNvSpPr>
          <p:nvPr>
            <p:ph type="dt" sz="half" idx="10"/>
          </p:nvPr>
        </p:nvSpPr>
        <p:spPr/>
        <p:txBody>
          <a:bodyPr/>
          <a:lstStyle/>
          <a:p>
            <a:fld id="{A4D96DB9-26FA-4523-B58F-5629371A82DE}" type="datetimeFigureOut">
              <a:rPr lang="en-US" smtClean="0"/>
              <a:t>1/7/2026</a:t>
            </a:fld>
            <a:endParaRPr lang="en-US"/>
          </a:p>
        </p:txBody>
      </p:sp>
      <p:sp>
        <p:nvSpPr>
          <p:cNvPr id="5" name="Footer Placeholder 4">
            <a:extLst>
              <a:ext uri="{FF2B5EF4-FFF2-40B4-BE49-F238E27FC236}">
                <a16:creationId xmlns:a16="http://schemas.microsoft.com/office/drawing/2014/main" id="{A74E7AB8-85F6-C52F-A399-02A2EA20D5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EC542-37CD-AFA2-2797-716DDE08C9FA}"/>
              </a:ext>
            </a:extLst>
          </p:cNvPr>
          <p:cNvSpPr>
            <a:spLocks noGrp="1"/>
          </p:cNvSpPr>
          <p:nvPr>
            <p:ph type="sldNum" sz="quarter" idx="12"/>
          </p:nvPr>
        </p:nvSpPr>
        <p:spPr/>
        <p:txBody>
          <a:bodyPr/>
          <a:lstStyle/>
          <a:p>
            <a:fld id="{2F3EFD3E-61BE-477F-A5C7-B1873A0C7C1B}" type="slidenum">
              <a:rPr lang="en-US" smtClean="0"/>
              <a:t>‹#›</a:t>
            </a:fld>
            <a:endParaRPr lang="en-US"/>
          </a:p>
        </p:txBody>
      </p:sp>
    </p:spTree>
    <p:extLst>
      <p:ext uri="{BB962C8B-B14F-4D97-AF65-F5344CB8AC3E}">
        <p14:creationId xmlns:p14="http://schemas.microsoft.com/office/powerpoint/2010/main" val="38768570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10632-6545-1A6C-9CC1-3E43A59880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56FD82-EC59-9C4E-1BC6-64526EC7225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9B0DCEC-6618-E1C2-2687-ACDF2E1F5482}"/>
              </a:ext>
            </a:extLst>
          </p:cNvPr>
          <p:cNvSpPr>
            <a:spLocks noGrp="1"/>
          </p:cNvSpPr>
          <p:nvPr>
            <p:ph type="dt" sz="half" idx="10"/>
          </p:nvPr>
        </p:nvSpPr>
        <p:spPr/>
        <p:txBody>
          <a:bodyPr/>
          <a:lstStyle/>
          <a:p>
            <a:fld id="{A4D96DB9-26FA-4523-B58F-5629371A82DE}" type="datetimeFigureOut">
              <a:rPr lang="en-US" smtClean="0"/>
              <a:t>1/7/2026</a:t>
            </a:fld>
            <a:endParaRPr lang="en-US"/>
          </a:p>
        </p:txBody>
      </p:sp>
      <p:sp>
        <p:nvSpPr>
          <p:cNvPr id="5" name="Footer Placeholder 4">
            <a:extLst>
              <a:ext uri="{FF2B5EF4-FFF2-40B4-BE49-F238E27FC236}">
                <a16:creationId xmlns:a16="http://schemas.microsoft.com/office/drawing/2014/main" id="{E323E6A0-BDF8-E5FF-736E-007CB5FC5E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FCDD15-9928-BEDD-41FE-645F454543A6}"/>
              </a:ext>
            </a:extLst>
          </p:cNvPr>
          <p:cNvSpPr>
            <a:spLocks noGrp="1"/>
          </p:cNvSpPr>
          <p:nvPr>
            <p:ph type="sldNum" sz="quarter" idx="12"/>
          </p:nvPr>
        </p:nvSpPr>
        <p:spPr/>
        <p:txBody>
          <a:bodyPr/>
          <a:lstStyle/>
          <a:p>
            <a:fld id="{2F3EFD3E-61BE-477F-A5C7-B1873A0C7C1B}" type="slidenum">
              <a:rPr lang="en-US" smtClean="0"/>
              <a:t>‹#›</a:t>
            </a:fld>
            <a:endParaRPr lang="en-US"/>
          </a:p>
        </p:txBody>
      </p:sp>
    </p:spTree>
    <p:extLst>
      <p:ext uri="{BB962C8B-B14F-4D97-AF65-F5344CB8AC3E}">
        <p14:creationId xmlns:p14="http://schemas.microsoft.com/office/powerpoint/2010/main" val="767046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86E38-829B-07BE-D240-2169242752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7B59D1-21A8-7876-37E8-E4266F593D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5ECF31-7304-279A-1B08-1857C962A93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A78728-7592-1385-7299-B7A41AD6D7F7}"/>
              </a:ext>
            </a:extLst>
          </p:cNvPr>
          <p:cNvSpPr>
            <a:spLocks noGrp="1"/>
          </p:cNvSpPr>
          <p:nvPr>
            <p:ph type="dt" sz="half" idx="10"/>
          </p:nvPr>
        </p:nvSpPr>
        <p:spPr/>
        <p:txBody>
          <a:bodyPr/>
          <a:lstStyle/>
          <a:p>
            <a:fld id="{A4D96DB9-26FA-4523-B58F-5629371A82DE}" type="datetimeFigureOut">
              <a:rPr lang="en-US" smtClean="0"/>
              <a:t>1/7/2026</a:t>
            </a:fld>
            <a:endParaRPr lang="en-US"/>
          </a:p>
        </p:txBody>
      </p:sp>
      <p:sp>
        <p:nvSpPr>
          <p:cNvPr id="6" name="Footer Placeholder 5">
            <a:extLst>
              <a:ext uri="{FF2B5EF4-FFF2-40B4-BE49-F238E27FC236}">
                <a16:creationId xmlns:a16="http://schemas.microsoft.com/office/drawing/2014/main" id="{00494A80-A092-137C-82A3-950653EB5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16C587-0368-4891-D96A-0BA714F8C2FE}"/>
              </a:ext>
            </a:extLst>
          </p:cNvPr>
          <p:cNvSpPr>
            <a:spLocks noGrp="1"/>
          </p:cNvSpPr>
          <p:nvPr>
            <p:ph type="sldNum" sz="quarter" idx="12"/>
          </p:nvPr>
        </p:nvSpPr>
        <p:spPr/>
        <p:txBody>
          <a:bodyPr/>
          <a:lstStyle/>
          <a:p>
            <a:fld id="{2F3EFD3E-61BE-477F-A5C7-B1873A0C7C1B}" type="slidenum">
              <a:rPr lang="en-US" smtClean="0"/>
              <a:t>‹#›</a:t>
            </a:fld>
            <a:endParaRPr lang="en-US"/>
          </a:p>
        </p:txBody>
      </p:sp>
    </p:spTree>
    <p:extLst>
      <p:ext uri="{BB962C8B-B14F-4D97-AF65-F5344CB8AC3E}">
        <p14:creationId xmlns:p14="http://schemas.microsoft.com/office/powerpoint/2010/main" val="8776406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0C847-363A-CAC8-94FA-D19B6EBB061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FE2AB9C-F2B3-B2D0-8148-9995CCE7DD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994BEC5-3E82-3F3B-1224-E4B688E6F6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3331EB-F0E5-19D0-9BE3-7213FB7F96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9A05F5-F627-32C1-C94A-3FD7D91FED5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92132A1-9386-981C-5C6C-7519496E383E}"/>
              </a:ext>
            </a:extLst>
          </p:cNvPr>
          <p:cNvSpPr>
            <a:spLocks noGrp="1"/>
          </p:cNvSpPr>
          <p:nvPr>
            <p:ph type="dt" sz="half" idx="10"/>
          </p:nvPr>
        </p:nvSpPr>
        <p:spPr/>
        <p:txBody>
          <a:bodyPr/>
          <a:lstStyle/>
          <a:p>
            <a:fld id="{A4D96DB9-26FA-4523-B58F-5629371A82DE}" type="datetimeFigureOut">
              <a:rPr lang="en-US" smtClean="0"/>
              <a:t>1/7/2026</a:t>
            </a:fld>
            <a:endParaRPr lang="en-US"/>
          </a:p>
        </p:txBody>
      </p:sp>
      <p:sp>
        <p:nvSpPr>
          <p:cNvPr id="8" name="Footer Placeholder 7">
            <a:extLst>
              <a:ext uri="{FF2B5EF4-FFF2-40B4-BE49-F238E27FC236}">
                <a16:creationId xmlns:a16="http://schemas.microsoft.com/office/drawing/2014/main" id="{0C8A0913-6D61-8E85-7FC2-9248EE7B932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7963434-099B-FA42-28DA-F904259A97F1}"/>
              </a:ext>
            </a:extLst>
          </p:cNvPr>
          <p:cNvSpPr>
            <a:spLocks noGrp="1"/>
          </p:cNvSpPr>
          <p:nvPr>
            <p:ph type="sldNum" sz="quarter" idx="12"/>
          </p:nvPr>
        </p:nvSpPr>
        <p:spPr/>
        <p:txBody>
          <a:bodyPr/>
          <a:lstStyle/>
          <a:p>
            <a:fld id="{2F3EFD3E-61BE-477F-A5C7-B1873A0C7C1B}" type="slidenum">
              <a:rPr lang="en-US" smtClean="0"/>
              <a:t>‹#›</a:t>
            </a:fld>
            <a:endParaRPr lang="en-US"/>
          </a:p>
        </p:txBody>
      </p:sp>
    </p:spTree>
    <p:extLst>
      <p:ext uri="{BB962C8B-B14F-4D97-AF65-F5344CB8AC3E}">
        <p14:creationId xmlns:p14="http://schemas.microsoft.com/office/powerpoint/2010/main" val="3897123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96379-166E-FCF1-B084-0EEC4288262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2B7AC67-8926-60BD-79F5-82533E8A842C}"/>
              </a:ext>
            </a:extLst>
          </p:cNvPr>
          <p:cNvSpPr>
            <a:spLocks noGrp="1"/>
          </p:cNvSpPr>
          <p:nvPr>
            <p:ph type="dt" sz="half" idx="10"/>
          </p:nvPr>
        </p:nvSpPr>
        <p:spPr/>
        <p:txBody>
          <a:bodyPr/>
          <a:lstStyle/>
          <a:p>
            <a:fld id="{A4D96DB9-26FA-4523-B58F-5629371A82DE}" type="datetimeFigureOut">
              <a:rPr lang="en-US" smtClean="0"/>
              <a:t>1/7/2026</a:t>
            </a:fld>
            <a:endParaRPr lang="en-US"/>
          </a:p>
        </p:txBody>
      </p:sp>
      <p:sp>
        <p:nvSpPr>
          <p:cNvPr id="4" name="Footer Placeholder 3">
            <a:extLst>
              <a:ext uri="{FF2B5EF4-FFF2-40B4-BE49-F238E27FC236}">
                <a16:creationId xmlns:a16="http://schemas.microsoft.com/office/drawing/2014/main" id="{EDF0E257-FA71-6B41-E1C9-81EA51A5F3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A92D28-C1C8-CBB1-656A-4357ED4C4DC1}"/>
              </a:ext>
            </a:extLst>
          </p:cNvPr>
          <p:cNvSpPr>
            <a:spLocks noGrp="1"/>
          </p:cNvSpPr>
          <p:nvPr>
            <p:ph type="sldNum" sz="quarter" idx="12"/>
          </p:nvPr>
        </p:nvSpPr>
        <p:spPr/>
        <p:txBody>
          <a:bodyPr/>
          <a:lstStyle/>
          <a:p>
            <a:fld id="{2F3EFD3E-61BE-477F-A5C7-B1873A0C7C1B}" type="slidenum">
              <a:rPr lang="en-US" smtClean="0"/>
              <a:t>‹#›</a:t>
            </a:fld>
            <a:endParaRPr lang="en-US"/>
          </a:p>
        </p:txBody>
      </p:sp>
    </p:spTree>
    <p:extLst>
      <p:ext uri="{BB962C8B-B14F-4D97-AF65-F5344CB8AC3E}">
        <p14:creationId xmlns:p14="http://schemas.microsoft.com/office/powerpoint/2010/main" val="31836612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63D00D-02AC-53C4-55C8-1ABBF96277FB}"/>
              </a:ext>
            </a:extLst>
          </p:cNvPr>
          <p:cNvSpPr>
            <a:spLocks noGrp="1"/>
          </p:cNvSpPr>
          <p:nvPr>
            <p:ph type="dt" sz="half" idx="10"/>
          </p:nvPr>
        </p:nvSpPr>
        <p:spPr/>
        <p:txBody>
          <a:bodyPr/>
          <a:lstStyle/>
          <a:p>
            <a:fld id="{A4D96DB9-26FA-4523-B58F-5629371A82DE}" type="datetimeFigureOut">
              <a:rPr lang="en-US" smtClean="0"/>
              <a:t>1/7/2026</a:t>
            </a:fld>
            <a:endParaRPr lang="en-US"/>
          </a:p>
        </p:txBody>
      </p:sp>
      <p:sp>
        <p:nvSpPr>
          <p:cNvPr id="3" name="Footer Placeholder 2">
            <a:extLst>
              <a:ext uri="{FF2B5EF4-FFF2-40B4-BE49-F238E27FC236}">
                <a16:creationId xmlns:a16="http://schemas.microsoft.com/office/drawing/2014/main" id="{48B1D9D5-ACDC-CD17-DF25-EF20C031F7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D8EC2DE-1C63-742F-FD1E-07CBBA3FDF3F}"/>
              </a:ext>
            </a:extLst>
          </p:cNvPr>
          <p:cNvSpPr>
            <a:spLocks noGrp="1"/>
          </p:cNvSpPr>
          <p:nvPr>
            <p:ph type="sldNum" sz="quarter" idx="12"/>
          </p:nvPr>
        </p:nvSpPr>
        <p:spPr/>
        <p:txBody>
          <a:bodyPr/>
          <a:lstStyle/>
          <a:p>
            <a:fld id="{2F3EFD3E-61BE-477F-A5C7-B1873A0C7C1B}" type="slidenum">
              <a:rPr lang="en-US" smtClean="0"/>
              <a:t>‹#›</a:t>
            </a:fld>
            <a:endParaRPr lang="en-US"/>
          </a:p>
        </p:txBody>
      </p:sp>
    </p:spTree>
    <p:extLst>
      <p:ext uri="{BB962C8B-B14F-4D97-AF65-F5344CB8AC3E}">
        <p14:creationId xmlns:p14="http://schemas.microsoft.com/office/powerpoint/2010/main" val="3504579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BC731-5C57-C2CA-A0AF-61658DD000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1E4A8DB-A146-755C-6F02-A0496B35E8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62D33BC-E3DE-61CF-B4A3-00F95A9E7B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45BA4B-A8D4-AEB8-1C70-97A73A4EE1AF}"/>
              </a:ext>
            </a:extLst>
          </p:cNvPr>
          <p:cNvSpPr>
            <a:spLocks noGrp="1"/>
          </p:cNvSpPr>
          <p:nvPr>
            <p:ph type="dt" sz="half" idx="10"/>
          </p:nvPr>
        </p:nvSpPr>
        <p:spPr/>
        <p:txBody>
          <a:bodyPr/>
          <a:lstStyle/>
          <a:p>
            <a:fld id="{A4D96DB9-26FA-4523-B58F-5629371A82DE}" type="datetimeFigureOut">
              <a:rPr lang="en-US" smtClean="0"/>
              <a:t>1/7/2026</a:t>
            </a:fld>
            <a:endParaRPr lang="en-US"/>
          </a:p>
        </p:txBody>
      </p:sp>
      <p:sp>
        <p:nvSpPr>
          <p:cNvPr id="6" name="Footer Placeholder 5">
            <a:extLst>
              <a:ext uri="{FF2B5EF4-FFF2-40B4-BE49-F238E27FC236}">
                <a16:creationId xmlns:a16="http://schemas.microsoft.com/office/drawing/2014/main" id="{2E808BC2-4B1E-795E-9F2A-19C81E4CF5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5C20EC-A0E9-4E07-A38B-B609A7F9E1A8}"/>
              </a:ext>
            </a:extLst>
          </p:cNvPr>
          <p:cNvSpPr>
            <a:spLocks noGrp="1"/>
          </p:cNvSpPr>
          <p:nvPr>
            <p:ph type="sldNum" sz="quarter" idx="12"/>
          </p:nvPr>
        </p:nvSpPr>
        <p:spPr/>
        <p:txBody>
          <a:bodyPr/>
          <a:lstStyle/>
          <a:p>
            <a:fld id="{2F3EFD3E-61BE-477F-A5C7-B1873A0C7C1B}" type="slidenum">
              <a:rPr lang="en-US" smtClean="0"/>
              <a:t>‹#›</a:t>
            </a:fld>
            <a:endParaRPr lang="en-US"/>
          </a:p>
        </p:txBody>
      </p:sp>
    </p:spTree>
    <p:extLst>
      <p:ext uri="{BB962C8B-B14F-4D97-AF65-F5344CB8AC3E}">
        <p14:creationId xmlns:p14="http://schemas.microsoft.com/office/powerpoint/2010/main" val="2240907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7877A-A687-0735-BB41-6379833713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43896D-180E-BAC5-973F-641B6920B2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6844D9-7A4B-D9A3-4428-FC726AC165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05EBAD-BDF3-4361-632B-0D61A97AF09B}"/>
              </a:ext>
            </a:extLst>
          </p:cNvPr>
          <p:cNvSpPr>
            <a:spLocks noGrp="1"/>
          </p:cNvSpPr>
          <p:nvPr>
            <p:ph type="dt" sz="half" idx="10"/>
          </p:nvPr>
        </p:nvSpPr>
        <p:spPr/>
        <p:txBody>
          <a:bodyPr/>
          <a:lstStyle/>
          <a:p>
            <a:fld id="{A4D96DB9-26FA-4523-B58F-5629371A82DE}" type="datetimeFigureOut">
              <a:rPr lang="en-US" smtClean="0"/>
              <a:t>1/7/2026</a:t>
            </a:fld>
            <a:endParaRPr lang="en-US"/>
          </a:p>
        </p:txBody>
      </p:sp>
      <p:sp>
        <p:nvSpPr>
          <p:cNvPr id="6" name="Footer Placeholder 5">
            <a:extLst>
              <a:ext uri="{FF2B5EF4-FFF2-40B4-BE49-F238E27FC236}">
                <a16:creationId xmlns:a16="http://schemas.microsoft.com/office/drawing/2014/main" id="{FA60C661-E4A8-F78D-6F7A-909542E9ED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A77199-FD6A-752E-0538-695168D34A12}"/>
              </a:ext>
            </a:extLst>
          </p:cNvPr>
          <p:cNvSpPr>
            <a:spLocks noGrp="1"/>
          </p:cNvSpPr>
          <p:nvPr>
            <p:ph type="sldNum" sz="quarter" idx="12"/>
          </p:nvPr>
        </p:nvSpPr>
        <p:spPr/>
        <p:txBody>
          <a:bodyPr/>
          <a:lstStyle/>
          <a:p>
            <a:fld id="{2F3EFD3E-61BE-477F-A5C7-B1873A0C7C1B}" type="slidenum">
              <a:rPr lang="en-US" smtClean="0"/>
              <a:t>‹#›</a:t>
            </a:fld>
            <a:endParaRPr lang="en-US"/>
          </a:p>
        </p:txBody>
      </p:sp>
    </p:spTree>
    <p:extLst>
      <p:ext uri="{BB962C8B-B14F-4D97-AF65-F5344CB8AC3E}">
        <p14:creationId xmlns:p14="http://schemas.microsoft.com/office/powerpoint/2010/main" val="37881594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A7B122-E2EF-9448-6147-A5DEC16675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E14EB19-98C8-CA7D-6A9D-85EF2AC953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B30E64-9099-F8B1-A92B-0EF19AEEEF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4D96DB9-26FA-4523-B58F-5629371A82DE}" type="datetimeFigureOut">
              <a:rPr lang="en-US" smtClean="0"/>
              <a:t>1/7/2026</a:t>
            </a:fld>
            <a:endParaRPr lang="en-US"/>
          </a:p>
        </p:txBody>
      </p:sp>
      <p:sp>
        <p:nvSpPr>
          <p:cNvPr id="5" name="Footer Placeholder 4">
            <a:extLst>
              <a:ext uri="{FF2B5EF4-FFF2-40B4-BE49-F238E27FC236}">
                <a16:creationId xmlns:a16="http://schemas.microsoft.com/office/drawing/2014/main" id="{2A726556-DA93-C613-1E76-E9BC961A12D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803196B-D554-DF90-7DAD-1975642E03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F3EFD3E-61BE-477F-A5C7-B1873A0C7C1B}" type="slidenum">
              <a:rPr lang="en-US" smtClean="0"/>
              <a:t>‹#›</a:t>
            </a:fld>
            <a:endParaRPr lang="en-US"/>
          </a:p>
        </p:txBody>
      </p:sp>
    </p:spTree>
    <p:extLst>
      <p:ext uri="{BB962C8B-B14F-4D97-AF65-F5344CB8AC3E}">
        <p14:creationId xmlns:p14="http://schemas.microsoft.com/office/powerpoint/2010/main" val="1565348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diagramLayout" Target="../diagrams/layout3.xml"/><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diagramData" Target="../diagrams/data3.xml"/><Relationship Id="rId2" Type="http://schemas.openxmlformats.org/officeDocument/2006/relationships/notesSlide" Target="../notesSlides/notesSlide7.xml"/><Relationship Id="rId16" Type="http://schemas.microsoft.com/office/2007/relationships/diagramDrawing" Target="../diagrams/drawing3.xml"/><Relationship Id="rId1" Type="http://schemas.openxmlformats.org/officeDocument/2006/relationships/slideLayout" Target="../slideLayouts/slideLayout4.xml"/><Relationship Id="rId6" Type="http://schemas.openxmlformats.org/officeDocument/2006/relationships/diagramColors" Target="../diagrams/colors2.xml"/><Relationship Id="rId11" Type="http://schemas.openxmlformats.org/officeDocument/2006/relationships/image" Target="../media/image26.png"/><Relationship Id="rId5" Type="http://schemas.openxmlformats.org/officeDocument/2006/relationships/diagramQuickStyle" Target="../diagrams/quickStyle2.xml"/><Relationship Id="rId15" Type="http://schemas.openxmlformats.org/officeDocument/2006/relationships/diagramColors" Target="../diagrams/colors3.xml"/><Relationship Id="rId10" Type="http://schemas.openxmlformats.org/officeDocument/2006/relationships/image" Target="../media/image25.png"/><Relationship Id="rId4" Type="http://schemas.openxmlformats.org/officeDocument/2006/relationships/diagramLayout" Target="../diagrams/layout2.xml"/><Relationship Id="rId9" Type="http://schemas.openxmlformats.org/officeDocument/2006/relationships/image" Target="../media/image24.png"/><Relationship Id="rId1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EDA9C-70BD-2F02-3DD6-17F79CAE137B}"/>
              </a:ext>
            </a:extLst>
          </p:cNvPr>
          <p:cNvSpPr>
            <a:spLocks noGrp="1"/>
          </p:cNvSpPr>
          <p:nvPr>
            <p:ph type="ctrTitle"/>
          </p:nvPr>
        </p:nvSpPr>
        <p:spPr>
          <a:xfrm>
            <a:off x="1524000" y="1122363"/>
            <a:ext cx="9144000" cy="1655762"/>
          </a:xfrm>
        </p:spPr>
        <p:txBody>
          <a:bodyPr>
            <a:normAutofit/>
          </a:bodyPr>
          <a:lstStyle/>
          <a:p>
            <a:r>
              <a:rPr lang="en-US" sz="3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Predictive Benchmarking of SSD Reliability Using SMART Logs.</a:t>
            </a:r>
            <a:endParaRPr lang="en-US" sz="3000" dirty="0"/>
          </a:p>
        </p:txBody>
      </p:sp>
      <p:sp>
        <p:nvSpPr>
          <p:cNvPr id="3" name="Subtitle 2">
            <a:extLst>
              <a:ext uri="{FF2B5EF4-FFF2-40B4-BE49-F238E27FC236}">
                <a16:creationId xmlns:a16="http://schemas.microsoft.com/office/drawing/2014/main" id="{94A99EC2-C8B6-F08E-F5E9-4903A7CB2DBE}"/>
              </a:ext>
            </a:extLst>
          </p:cNvPr>
          <p:cNvSpPr>
            <a:spLocks noGrp="1"/>
          </p:cNvSpPr>
          <p:nvPr>
            <p:ph type="subTitle" idx="1"/>
          </p:nvPr>
        </p:nvSpPr>
        <p:spPr>
          <a:xfrm>
            <a:off x="1394460" y="3280409"/>
            <a:ext cx="9273540" cy="2455227"/>
          </a:xfrm>
        </p:spPr>
        <p:txBody>
          <a:bodyPr>
            <a:normAutofit/>
          </a:bodyPr>
          <a:lstStyle/>
          <a:p>
            <a:pPr marL="0" marR="0" algn="ctr">
              <a:lnSpc>
                <a:spcPct val="120000"/>
              </a:lnSpc>
              <a:spcBef>
                <a:spcPts val="600"/>
              </a:spcBef>
              <a:spcAft>
                <a:spcPts val="600"/>
              </a:spcAft>
              <a:buNone/>
            </a:pPr>
            <a:r>
              <a:rPr lang="en-US" sz="17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Priya Pooja Hariharan</a:t>
            </a:r>
            <a:endParaRPr lang="en-US" sz="17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20000"/>
              </a:lnSpc>
              <a:spcBef>
                <a:spcPts val="600"/>
              </a:spcBef>
              <a:spcAft>
                <a:spcPts val="600"/>
              </a:spcAft>
              <a:buNone/>
            </a:pPr>
            <a:r>
              <a:rPr lang="en-US" sz="17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Colorado State University Global</a:t>
            </a:r>
            <a:endParaRPr lang="en-US" sz="17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20000"/>
              </a:lnSpc>
              <a:spcBef>
                <a:spcPts val="600"/>
              </a:spcBef>
              <a:spcAft>
                <a:spcPts val="600"/>
              </a:spcAft>
              <a:buNone/>
            </a:pPr>
            <a:r>
              <a:rPr lang="en-US" sz="17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Course Code: 25WA-MIS581-1</a:t>
            </a:r>
            <a:endParaRPr lang="en-US" sz="17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20000"/>
              </a:lnSpc>
              <a:spcBef>
                <a:spcPts val="600"/>
              </a:spcBef>
              <a:spcAft>
                <a:spcPts val="600"/>
              </a:spcAft>
              <a:buNone/>
            </a:pPr>
            <a:r>
              <a:rPr lang="en-US" sz="17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Orenthio</a:t>
            </a:r>
            <a:r>
              <a:rPr lang="en-US" sz="17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Goodwin</a:t>
            </a:r>
            <a:endParaRPr lang="en-US" sz="17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20000"/>
              </a:lnSpc>
              <a:spcBef>
                <a:spcPts val="600"/>
              </a:spcBef>
              <a:spcAft>
                <a:spcPts val="600"/>
              </a:spcAft>
            </a:pPr>
            <a:r>
              <a:rPr lang="en-US" sz="17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January 11, 2026</a:t>
            </a:r>
            <a:endParaRPr lang="en-US" sz="17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3968395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D01AF-9E9A-143A-3BC3-E070597BC90A}"/>
              </a:ext>
            </a:extLst>
          </p:cNvPr>
          <p:cNvSpPr>
            <a:spLocks noGrp="1"/>
          </p:cNvSpPr>
          <p:nvPr>
            <p:ph type="title"/>
          </p:nvPr>
        </p:nvSpPr>
        <p:spPr>
          <a:xfrm>
            <a:off x="838200" y="365125"/>
            <a:ext cx="2945130" cy="912417"/>
          </a:xfrm>
        </p:spPr>
        <p:txBody>
          <a:bodyPr/>
          <a:lstStyle/>
          <a:p>
            <a:r>
              <a:rPr lang="en-US" dirty="0"/>
              <a:t>Conclusion</a:t>
            </a:r>
          </a:p>
        </p:txBody>
      </p:sp>
      <p:graphicFrame>
        <p:nvGraphicFramePr>
          <p:cNvPr id="11" name="Content Placeholder 3">
            <a:extLst>
              <a:ext uri="{FF2B5EF4-FFF2-40B4-BE49-F238E27FC236}">
                <a16:creationId xmlns:a16="http://schemas.microsoft.com/office/drawing/2014/main" id="{A756219C-05AE-CE0C-52F5-1E37D7A35D8D}"/>
              </a:ext>
            </a:extLst>
          </p:cNvPr>
          <p:cNvGraphicFramePr>
            <a:graphicFrameLocks noGrp="1"/>
          </p:cNvGraphicFramePr>
          <p:nvPr>
            <p:ph sz="half" idx="2"/>
            <p:extLst>
              <p:ext uri="{D42A27DB-BD31-4B8C-83A1-F6EECF244321}">
                <p14:modId xmlns:p14="http://schemas.microsoft.com/office/powerpoint/2010/main" val="573758226"/>
              </p:ext>
            </p:extLst>
          </p:nvPr>
        </p:nvGraphicFramePr>
        <p:xfrm>
          <a:off x="4892040" y="36915"/>
          <a:ext cx="6777990" cy="18207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CEBBC0B6-0145-06FD-754B-143BF1DB5107}"/>
              </a:ext>
            </a:extLst>
          </p:cNvPr>
          <p:cNvPicPr>
            <a:picLocks noChangeAspect="1"/>
          </p:cNvPicPr>
          <p:nvPr/>
        </p:nvPicPr>
        <p:blipFill>
          <a:blip r:embed="rId8"/>
          <a:stretch>
            <a:fillRect/>
          </a:stretch>
        </p:blipFill>
        <p:spPr>
          <a:xfrm>
            <a:off x="5048251" y="2953024"/>
            <a:ext cx="4008119" cy="1820729"/>
          </a:xfrm>
          <a:prstGeom prst="rect">
            <a:avLst/>
          </a:prstGeom>
        </p:spPr>
      </p:pic>
      <p:pic>
        <p:nvPicPr>
          <p:cNvPr id="14" name="Picture 13">
            <a:extLst>
              <a:ext uri="{FF2B5EF4-FFF2-40B4-BE49-F238E27FC236}">
                <a16:creationId xmlns:a16="http://schemas.microsoft.com/office/drawing/2014/main" id="{6D301549-9B52-06F5-E5E7-E0B2E06451A2}"/>
              </a:ext>
            </a:extLst>
          </p:cNvPr>
          <p:cNvPicPr>
            <a:picLocks noChangeAspect="1"/>
          </p:cNvPicPr>
          <p:nvPr/>
        </p:nvPicPr>
        <p:blipFill>
          <a:blip r:embed="rId9"/>
          <a:stretch>
            <a:fillRect/>
          </a:stretch>
        </p:blipFill>
        <p:spPr>
          <a:xfrm>
            <a:off x="9304020" y="3033469"/>
            <a:ext cx="2586570" cy="1568834"/>
          </a:xfrm>
          <a:prstGeom prst="rect">
            <a:avLst/>
          </a:prstGeom>
        </p:spPr>
      </p:pic>
      <p:pic>
        <p:nvPicPr>
          <p:cNvPr id="16" name="Picture 15">
            <a:extLst>
              <a:ext uri="{FF2B5EF4-FFF2-40B4-BE49-F238E27FC236}">
                <a16:creationId xmlns:a16="http://schemas.microsoft.com/office/drawing/2014/main" id="{C1DC3D1B-8E28-3509-2B2F-971EB24F84E7}"/>
              </a:ext>
            </a:extLst>
          </p:cNvPr>
          <p:cNvPicPr>
            <a:picLocks noChangeAspect="1"/>
          </p:cNvPicPr>
          <p:nvPr/>
        </p:nvPicPr>
        <p:blipFill>
          <a:blip r:embed="rId10"/>
          <a:stretch>
            <a:fillRect/>
          </a:stretch>
        </p:blipFill>
        <p:spPr>
          <a:xfrm>
            <a:off x="5048251" y="4921654"/>
            <a:ext cx="3356610" cy="1674910"/>
          </a:xfrm>
          <a:prstGeom prst="rect">
            <a:avLst/>
          </a:prstGeom>
        </p:spPr>
      </p:pic>
      <p:pic>
        <p:nvPicPr>
          <p:cNvPr id="18" name="Picture 17">
            <a:extLst>
              <a:ext uri="{FF2B5EF4-FFF2-40B4-BE49-F238E27FC236}">
                <a16:creationId xmlns:a16="http://schemas.microsoft.com/office/drawing/2014/main" id="{4241BF17-A7F6-022E-2F84-44AC2D34941E}"/>
              </a:ext>
            </a:extLst>
          </p:cNvPr>
          <p:cNvPicPr>
            <a:picLocks noChangeAspect="1"/>
          </p:cNvPicPr>
          <p:nvPr/>
        </p:nvPicPr>
        <p:blipFill>
          <a:blip r:embed="rId11"/>
          <a:stretch>
            <a:fillRect/>
          </a:stretch>
        </p:blipFill>
        <p:spPr>
          <a:xfrm>
            <a:off x="8818240" y="4898121"/>
            <a:ext cx="3373759" cy="1820729"/>
          </a:xfrm>
          <a:prstGeom prst="rect">
            <a:avLst/>
          </a:prstGeom>
        </p:spPr>
      </p:pic>
      <p:graphicFrame>
        <p:nvGraphicFramePr>
          <p:cNvPr id="20" name="TextBox 5">
            <a:extLst>
              <a:ext uri="{FF2B5EF4-FFF2-40B4-BE49-F238E27FC236}">
                <a16:creationId xmlns:a16="http://schemas.microsoft.com/office/drawing/2014/main" id="{BE4BF141-D9A2-8BD7-ED03-2DEE412CFCD2}"/>
              </a:ext>
            </a:extLst>
          </p:cNvPr>
          <p:cNvGraphicFramePr/>
          <p:nvPr>
            <p:extLst>
              <p:ext uri="{D42A27DB-BD31-4B8C-83A1-F6EECF244321}">
                <p14:modId xmlns:p14="http://schemas.microsoft.com/office/powerpoint/2010/main" val="1676258265"/>
              </p:ext>
            </p:extLst>
          </p:nvPr>
        </p:nvGraphicFramePr>
        <p:xfrm>
          <a:off x="301410" y="1277542"/>
          <a:ext cx="4396320" cy="5215333"/>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19830311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725E8-D908-C373-1BDE-EEBE0EFFDAFB}"/>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1BA46A92-0D92-79FD-749B-980B3AD93C36}"/>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465022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4" name="Rectangle 1043">
            <a:extLst>
              <a:ext uri="{FF2B5EF4-FFF2-40B4-BE49-F238E27FC236}">
                <a16:creationId xmlns:a16="http://schemas.microsoft.com/office/drawing/2014/main" id="{B712E947-0734-45F9-9C4F-41114EC3A3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EFCCAE-BF1E-0FBD-CD06-211DF5DD3C74}"/>
              </a:ext>
            </a:extLst>
          </p:cNvPr>
          <p:cNvSpPr>
            <a:spLocks noGrp="1"/>
          </p:cNvSpPr>
          <p:nvPr>
            <p:ph type="title"/>
          </p:nvPr>
        </p:nvSpPr>
        <p:spPr>
          <a:xfrm>
            <a:off x="1136396" y="457201"/>
            <a:ext cx="5814240" cy="1556870"/>
          </a:xfrm>
        </p:spPr>
        <p:txBody>
          <a:bodyPr anchor="b">
            <a:normAutofit/>
          </a:bodyPr>
          <a:lstStyle/>
          <a:p>
            <a:r>
              <a:rPr lang="en-US" sz="4000">
                <a:latin typeface="Times New Roman" panose="02020603050405020304" pitchFamily="18" charset="0"/>
                <a:cs typeface="Times New Roman" panose="02020603050405020304" pitchFamily="18" charset="0"/>
              </a:rPr>
              <a:t>Introduction	</a:t>
            </a:r>
            <a:endParaRPr lang="en-US" sz="4000"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AB89A391-B50A-7A74-1BCF-767E10043C96}"/>
              </a:ext>
            </a:extLst>
          </p:cNvPr>
          <p:cNvSpPr>
            <a:spLocks noGrp="1" noChangeArrowheads="1"/>
          </p:cNvSpPr>
          <p:nvPr>
            <p:ph idx="1"/>
          </p:nvPr>
        </p:nvSpPr>
        <p:spPr bwMode="auto">
          <a:xfrm>
            <a:off x="1136396" y="2277036"/>
            <a:ext cx="5814239" cy="346115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a:buFont typeface="Arial" panose="020B0604020202020204" pitchFamily="34" charset="0"/>
              <a:buChar char="•"/>
            </a:pPr>
            <a:r>
              <a:rPr lang="en-US" sz="1400" b="1" dirty="0">
                <a:effectLst/>
                <a:latin typeface="Times New Roman" panose="02020603050405020304" pitchFamily="18" charset="0"/>
                <a:cs typeface="Times New Roman" panose="02020603050405020304" pitchFamily="18" charset="0"/>
              </a:rPr>
              <a:t>Solid State Drives (SSDs)</a:t>
            </a:r>
            <a:r>
              <a:rPr lang="en-US" sz="1400" dirty="0">
                <a:effectLst/>
                <a:latin typeface="Times New Roman" panose="02020603050405020304" pitchFamily="18" charset="0"/>
                <a:cs typeface="Times New Roman" panose="02020603050405020304" pitchFamily="18" charset="0"/>
              </a:rPr>
              <a:t> use NAND flash memory, delivering higher throughput, lower latency, and improved reliability compared to mechanical HDDs.</a:t>
            </a:r>
          </a:p>
          <a:p>
            <a:pPr>
              <a:buFont typeface="Arial" panose="020B0604020202020204" pitchFamily="34" charset="0"/>
              <a:buChar char="•"/>
            </a:pPr>
            <a:r>
              <a:rPr lang="en-US" sz="1400" dirty="0">
                <a:effectLst/>
                <a:latin typeface="Times New Roman" panose="02020603050405020304" pitchFamily="18" charset="0"/>
                <a:cs typeface="Times New Roman" panose="02020603050405020304" pitchFamily="18" charset="0"/>
              </a:rPr>
              <a:t>Industry standards such as the </a:t>
            </a:r>
            <a:r>
              <a:rPr lang="en-US" sz="1400" b="1" dirty="0">
                <a:effectLst/>
                <a:latin typeface="Times New Roman" panose="02020603050405020304" pitchFamily="18" charset="0"/>
                <a:cs typeface="Times New Roman" panose="02020603050405020304" pitchFamily="18" charset="0"/>
              </a:rPr>
              <a:t>NVMe Cloud SSD Specification</a:t>
            </a:r>
            <a:r>
              <a:rPr lang="en-US" sz="1400" dirty="0">
                <a:effectLst/>
                <a:latin typeface="Times New Roman" panose="02020603050405020304" pitchFamily="18" charset="0"/>
                <a:cs typeface="Times New Roman" panose="02020603050405020304" pitchFamily="18" charset="0"/>
              </a:rPr>
              <a:t> define cross‑vendor expectations for performance, telemetry, thermal behavior, and power management.</a:t>
            </a:r>
          </a:p>
          <a:p>
            <a:pPr>
              <a:buFont typeface="Arial" panose="020B0604020202020204" pitchFamily="34" charset="0"/>
              <a:buChar char="•"/>
            </a:pPr>
            <a:r>
              <a:rPr lang="en-US" sz="1400" dirty="0">
                <a:effectLst/>
                <a:latin typeface="Times New Roman" panose="02020603050405020304" pitchFamily="18" charset="0"/>
                <a:cs typeface="Times New Roman" panose="02020603050405020304" pitchFamily="18" charset="0"/>
              </a:rPr>
              <a:t>Modern SSDs generate extensive </a:t>
            </a:r>
            <a:r>
              <a:rPr lang="en-US" sz="1400" b="1" dirty="0">
                <a:effectLst/>
                <a:latin typeface="Times New Roman" panose="02020603050405020304" pitchFamily="18" charset="0"/>
                <a:cs typeface="Times New Roman" panose="02020603050405020304" pitchFamily="18" charset="0"/>
              </a:rPr>
              <a:t>SMART </a:t>
            </a:r>
            <a:r>
              <a:rPr lang="en-US" sz="1400" dirty="0">
                <a:effectLst/>
                <a:latin typeface="Times New Roman" panose="02020603050405020304" pitchFamily="18" charset="0"/>
                <a:cs typeface="Times New Roman" panose="02020603050405020304" pitchFamily="18" charset="0"/>
              </a:rPr>
              <a:t>(</a:t>
            </a:r>
            <a:r>
              <a:rPr lang="en-US" sz="1400" dirty="0">
                <a:effectLst/>
                <a:latin typeface="Times New Roman" panose="02020603050405020304" pitchFamily="18" charset="0"/>
                <a:ea typeface="Calibri" panose="020F0502020204030204" pitchFamily="34" charset="0"/>
              </a:rPr>
              <a:t>Self‑Monitoring, Analysis, and Reporting Technology</a:t>
            </a:r>
            <a:r>
              <a:rPr lang="en-US" sz="1400" dirty="0">
                <a:effectLst/>
                <a:latin typeface="Times New Roman" panose="02020603050405020304" pitchFamily="18" charset="0"/>
                <a:cs typeface="Times New Roman" panose="02020603050405020304" pitchFamily="18" charset="0"/>
              </a:rPr>
              <a:t>)</a:t>
            </a:r>
            <a:r>
              <a:rPr lang="en-US" sz="1400" b="1" dirty="0">
                <a:effectLst/>
                <a:latin typeface="Times New Roman" panose="02020603050405020304" pitchFamily="18" charset="0"/>
                <a:cs typeface="Times New Roman" panose="02020603050405020304" pitchFamily="18" charset="0"/>
              </a:rPr>
              <a:t> logs</a:t>
            </a:r>
            <a:r>
              <a:rPr lang="en-US" sz="1400" dirty="0">
                <a:effectLst/>
                <a:latin typeface="Times New Roman" panose="02020603050405020304" pitchFamily="18" charset="0"/>
                <a:cs typeface="Times New Roman" panose="02020603050405020304" pitchFamily="18" charset="0"/>
              </a:rPr>
              <a:t>, including error metrics, thermal data, wear indicators, and performance statistics.</a:t>
            </a:r>
          </a:p>
          <a:p>
            <a:pPr>
              <a:buFont typeface="Arial" panose="020B0604020202020204" pitchFamily="34" charset="0"/>
              <a:buChar char="•"/>
            </a:pPr>
            <a:r>
              <a:rPr lang="en-US" sz="1400" dirty="0">
                <a:effectLst/>
                <a:latin typeface="Times New Roman" panose="02020603050405020304" pitchFamily="18" charset="0"/>
                <a:cs typeface="Times New Roman" panose="02020603050405020304" pitchFamily="18" charset="0"/>
              </a:rPr>
              <a:t>Interpreting SMART data is challenging due to inconsistent vendor definitions, scaling, and firmware behavior.</a:t>
            </a:r>
          </a:p>
          <a:p>
            <a:pPr>
              <a:buFont typeface="Arial" panose="020B0604020202020204" pitchFamily="34" charset="0"/>
              <a:buChar char="•"/>
            </a:pPr>
            <a:r>
              <a:rPr lang="en-US" sz="1400" dirty="0">
                <a:effectLst/>
                <a:latin typeface="Times New Roman" panose="02020603050405020304" pitchFamily="18" charset="0"/>
                <a:cs typeface="Times New Roman" panose="02020603050405020304" pitchFamily="18" charset="0"/>
              </a:rPr>
              <a:t>This research addresses these limitations by integrating </a:t>
            </a:r>
            <a:r>
              <a:rPr lang="en-US" sz="1400" b="1" dirty="0">
                <a:effectLst/>
                <a:latin typeface="Times New Roman" panose="02020603050405020304" pitchFamily="18" charset="0"/>
                <a:cs typeface="Times New Roman" panose="02020603050405020304" pitchFamily="18" charset="0"/>
              </a:rPr>
              <a:t>synthetic SMART logs</a:t>
            </a:r>
            <a:r>
              <a:rPr lang="en-US" sz="1400" dirty="0">
                <a:effectLst/>
                <a:latin typeface="Times New Roman" panose="02020603050405020304" pitchFamily="18" charset="0"/>
                <a:cs typeface="Times New Roman" panose="02020603050405020304" pitchFamily="18" charset="0"/>
              </a:rPr>
              <a:t>, real‑world telemetry, and statistical modeling to identify consistent degradation patterns and improve SSD reliability prediction.</a:t>
            </a:r>
          </a:p>
        </p:txBody>
      </p:sp>
      <p:pic>
        <p:nvPicPr>
          <p:cNvPr id="1027" name="Picture 1">
            <a:extLst>
              <a:ext uri="{FF2B5EF4-FFF2-40B4-BE49-F238E27FC236}">
                <a16:creationId xmlns:a16="http://schemas.microsoft.com/office/drawing/2014/main" id="{3129B01F-3CBC-B5AB-B6A2-868AC1B02D9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679766" y="1161868"/>
            <a:ext cx="3712869" cy="148514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1">
            <a:extLst>
              <a:ext uri="{FF2B5EF4-FFF2-40B4-BE49-F238E27FC236}">
                <a16:creationId xmlns:a16="http://schemas.microsoft.com/office/drawing/2014/main" id="{45401807-0EEA-51CD-968D-BCA9B25118F4}"/>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665410" y="3411441"/>
            <a:ext cx="3712869" cy="217202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6" name="Rectangle 1045">
            <a:extLst>
              <a:ext uri="{FF2B5EF4-FFF2-40B4-BE49-F238E27FC236}">
                <a16:creationId xmlns:a16="http://schemas.microsoft.com/office/drawing/2014/main" id="{5A65989E-BBD5-44D7-AA86-7AFD5D46B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66000">
                <a:srgbClr val="000000"/>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 name="Rectangle 1047">
            <a:extLst>
              <a:ext uri="{FF2B5EF4-FFF2-40B4-BE49-F238E27FC236}">
                <a16:creationId xmlns:a16="http://schemas.microsoft.com/office/drawing/2014/main" id="{231A2881-D8D7-4A7D-ACA3-E9F849F853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0800"/>
            <a:ext cx="8153398" cy="456772"/>
          </a:xfrm>
          <a:prstGeom prst="rect">
            <a:avLst/>
          </a:prstGeom>
          <a:gradFill>
            <a:gsLst>
              <a:gs pos="0">
                <a:srgbClr val="000000">
                  <a:alpha val="63000"/>
                </a:srgbClr>
              </a:gs>
              <a:gs pos="100000">
                <a:schemeClr val="accent1">
                  <a:lumMod val="7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93689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B36F400F-DF28-43BC-8D8E-4929793B39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CB5A7A-CE91-B588-E3AF-3C0165C1C144}"/>
              </a:ext>
            </a:extLst>
          </p:cNvPr>
          <p:cNvSpPr>
            <a:spLocks noGrp="1"/>
          </p:cNvSpPr>
          <p:nvPr>
            <p:ph type="title"/>
          </p:nvPr>
        </p:nvSpPr>
        <p:spPr>
          <a:xfrm>
            <a:off x="838200" y="668377"/>
            <a:ext cx="5257800" cy="1400453"/>
          </a:xfrm>
        </p:spPr>
        <p:txBody>
          <a:bodyPr>
            <a:normAutofit/>
          </a:bodyPr>
          <a:lstStyle/>
          <a:p>
            <a:r>
              <a:rPr lang="en-US" dirty="0"/>
              <a:t>Project Objectives &amp; Research Questions</a:t>
            </a:r>
          </a:p>
        </p:txBody>
      </p:sp>
      <p:sp>
        <p:nvSpPr>
          <p:cNvPr id="3" name="Content Placeholder 2">
            <a:extLst>
              <a:ext uri="{FF2B5EF4-FFF2-40B4-BE49-F238E27FC236}">
                <a16:creationId xmlns:a16="http://schemas.microsoft.com/office/drawing/2014/main" id="{004EF102-98B2-0BE6-2E1C-5E981107E834}"/>
              </a:ext>
            </a:extLst>
          </p:cNvPr>
          <p:cNvSpPr>
            <a:spLocks noGrp="1"/>
          </p:cNvSpPr>
          <p:nvPr>
            <p:ph sz="half" idx="1"/>
          </p:nvPr>
        </p:nvSpPr>
        <p:spPr>
          <a:xfrm>
            <a:off x="838200" y="2177456"/>
            <a:ext cx="5097780" cy="3795748"/>
          </a:xfrm>
        </p:spPr>
        <p:txBody>
          <a:bodyPr>
            <a:normAutofit/>
          </a:bodyPr>
          <a:lstStyle/>
          <a:p>
            <a:pPr>
              <a:buNone/>
            </a:pPr>
            <a:r>
              <a:rPr lang="en-US" sz="1400" b="1" dirty="0">
                <a:effectLst/>
                <a:latin typeface="Times New Roman" panose="02020603050405020304" pitchFamily="18" charset="0"/>
                <a:cs typeface="Times New Roman" panose="02020603050405020304" pitchFamily="18" charset="0"/>
              </a:rPr>
              <a:t>OBJECTIVES</a:t>
            </a:r>
          </a:p>
          <a:p>
            <a:pPr>
              <a:buFont typeface="Arial" panose="020B0604020202020204" pitchFamily="34" charset="0"/>
              <a:buChar char="•"/>
            </a:pPr>
            <a:r>
              <a:rPr lang="en-US" sz="1400" dirty="0">
                <a:effectLst/>
                <a:latin typeface="Times New Roman" panose="02020603050405020304" pitchFamily="18" charset="0"/>
                <a:cs typeface="Times New Roman" panose="02020603050405020304" pitchFamily="18" charset="0"/>
              </a:rPr>
              <a:t>Develop a reproducible, vendor‑agnostic SSD reliability benchmarking framework using normalized SMART telemetry and synthetic error‑injected logs.</a:t>
            </a:r>
          </a:p>
          <a:p>
            <a:pPr>
              <a:buFont typeface="Arial" panose="020B0604020202020204" pitchFamily="34" charset="0"/>
              <a:buChar char="•"/>
            </a:pPr>
            <a:r>
              <a:rPr lang="en-US" sz="1400" dirty="0">
                <a:effectLst/>
                <a:latin typeface="Times New Roman" panose="02020603050405020304" pitchFamily="18" charset="0"/>
                <a:cs typeface="Times New Roman" panose="02020603050405020304" pitchFamily="18" charset="0"/>
              </a:rPr>
              <a:t>Evaluate key SMART numerical variables (temperature, power draw, throttling, power cycles) to identify attributes with predictive value.</a:t>
            </a:r>
          </a:p>
          <a:p>
            <a:pPr>
              <a:buFont typeface="Arial" panose="020B0604020202020204" pitchFamily="34" charset="0"/>
              <a:buChar char="•"/>
            </a:pPr>
            <a:r>
              <a:rPr lang="en-US" sz="1400" dirty="0">
                <a:effectLst/>
                <a:latin typeface="Times New Roman" panose="02020603050405020304" pitchFamily="18" charset="0"/>
                <a:cs typeface="Times New Roman" panose="02020603050405020304" pitchFamily="18" charset="0"/>
              </a:rPr>
              <a:t>Assess diagnostic usefulness under fault‑injection scenarios to understand false positives, TRIM overhead, and telemetry‑related risks.</a:t>
            </a:r>
          </a:p>
          <a:p>
            <a:pPr>
              <a:buFont typeface="Arial" panose="020B0604020202020204" pitchFamily="34" charset="0"/>
              <a:buChar char="•"/>
            </a:pPr>
            <a:r>
              <a:rPr lang="en-US" sz="1400" dirty="0">
                <a:effectLst/>
                <a:latin typeface="Times New Roman" panose="02020603050405020304" pitchFamily="18" charset="0"/>
                <a:cs typeface="Times New Roman" panose="02020603050405020304" pitchFamily="18" charset="0"/>
              </a:rPr>
              <a:t>Validate whether synthetic SMART logs approximate real‑world degradation patterns across enterprise and hyperscale datasets.</a:t>
            </a:r>
          </a:p>
          <a:p>
            <a:pPr>
              <a:buFont typeface="Arial" panose="020B0604020202020204" pitchFamily="34" charset="0"/>
              <a:buChar char="•"/>
            </a:pPr>
            <a:r>
              <a:rPr lang="en-US" sz="1400" dirty="0">
                <a:effectLst/>
                <a:latin typeface="Times New Roman" panose="02020603050405020304" pitchFamily="18" charset="0"/>
                <a:cs typeface="Times New Roman" panose="02020603050405020304" pitchFamily="18" charset="0"/>
              </a:rPr>
              <a:t>Build an SVR‑based anomaly detection model to quantify deviations from expected behavior and support adaptive telemetry scheduling.</a:t>
            </a:r>
          </a:p>
          <a:p>
            <a:pPr marL="0" indent="0">
              <a:buNone/>
            </a:pPr>
            <a:endParaRPr lang="en-US" sz="14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AF172C3C-65A0-1B85-6EE7-8DCA26A79C09}"/>
              </a:ext>
            </a:extLst>
          </p:cNvPr>
          <p:cNvSpPr>
            <a:spLocks noGrp="1"/>
          </p:cNvSpPr>
          <p:nvPr>
            <p:ph sz="half" idx="2"/>
          </p:nvPr>
        </p:nvSpPr>
        <p:spPr>
          <a:xfrm>
            <a:off x="6256020" y="2177456"/>
            <a:ext cx="5097780" cy="3795748"/>
          </a:xfrm>
        </p:spPr>
        <p:txBody>
          <a:bodyPr>
            <a:normAutofit/>
          </a:bodyPr>
          <a:lstStyle/>
          <a:p>
            <a:pPr>
              <a:buNone/>
            </a:pPr>
            <a:r>
              <a:rPr lang="en-US" sz="1500" b="1" dirty="0">
                <a:effectLst/>
                <a:latin typeface="Times New Roman" panose="02020603050405020304" pitchFamily="18" charset="0"/>
                <a:cs typeface="Times New Roman" panose="02020603050405020304" pitchFamily="18" charset="0"/>
              </a:rPr>
              <a:t>RESEARCH QUESTIONS &amp; HYPOTHESES</a:t>
            </a:r>
          </a:p>
          <a:p>
            <a:pPr>
              <a:buFont typeface="Arial" panose="020B0604020202020204" pitchFamily="34" charset="0"/>
              <a:buChar char="•"/>
            </a:pPr>
            <a:r>
              <a:rPr lang="en-US" sz="1500" b="1" dirty="0">
                <a:effectLst/>
                <a:latin typeface="Times New Roman" panose="02020603050405020304" pitchFamily="18" charset="0"/>
                <a:cs typeface="Times New Roman" panose="02020603050405020304" pitchFamily="18" charset="0"/>
              </a:rPr>
              <a:t>RQ1:</a:t>
            </a:r>
            <a:r>
              <a:rPr lang="en-US" sz="1500" dirty="0">
                <a:effectLst/>
                <a:latin typeface="Times New Roman" panose="02020603050405020304" pitchFamily="18" charset="0"/>
                <a:cs typeface="Times New Roman" panose="02020603050405020304" pitchFamily="18" charset="0"/>
              </a:rPr>
              <a:t> Does synthetic error injection improve predictive accuracy? </a:t>
            </a:r>
            <a:r>
              <a:rPr lang="en-US" sz="1500" b="1" dirty="0">
                <a:effectLst/>
                <a:latin typeface="Times New Roman" panose="02020603050405020304" pitchFamily="18" charset="0"/>
                <a:cs typeface="Times New Roman" panose="02020603050405020304" pitchFamily="18" charset="0"/>
              </a:rPr>
              <a:t>H1:</a:t>
            </a:r>
            <a:r>
              <a:rPr lang="en-US" sz="1500" dirty="0">
                <a:effectLst/>
                <a:latin typeface="Times New Roman" panose="02020603050405020304" pitchFamily="18" charset="0"/>
                <a:cs typeface="Times New Roman" panose="02020603050405020304" pitchFamily="18" charset="0"/>
              </a:rPr>
              <a:t> Synthetic logs enhance model sensitivity to rare degradation patterns.</a:t>
            </a:r>
          </a:p>
          <a:p>
            <a:pPr>
              <a:buFont typeface="Arial" panose="020B0604020202020204" pitchFamily="34" charset="0"/>
              <a:buChar char="•"/>
            </a:pPr>
            <a:r>
              <a:rPr lang="en-US" sz="1500" b="1" dirty="0">
                <a:effectLst/>
                <a:latin typeface="Times New Roman" panose="02020603050405020304" pitchFamily="18" charset="0"/>
                <a:cs typeface="Times New Roman" panose="02020603050405020304" pitchFamily="18" charset="0"/>
              </a:rPr>
              <a:t>RQ2:</a:t>
            </a:r>
            <a:r>
              <a:rPr lang="en-US" sz="1500" dirty="0">
                <a:effectLst/>
                <a:latin typeface="Times New Roman" panose="02020603050405020304" pitchFamily="18" charset="0"/>
                <a:cs typeface="Times New Roman" panose="02020603050405020304" pitchFamily="18" charset="0"/>
              </a:rPr>
              <a:t> Can SMART attributes be normalized across vendors? </a:t>
            </a:r>
            <a:r>
              <a:rPr lang="en-US" sz="1500" b="1" dirty="0">
                <a:effectLst/>
                <a:latin typeface="Times New Roman" panose="02020603050405020304" pitchFamily="18" charset="0"/>
                <a:cs typeface="Times New Roman" panose="02020603050405020304" pitchFamily="18" charset="0"/>
              </a:rPr>
              <a:t>H2:</a:t>
            </a:r>
            <a:r>
              <a:rPr lang="en-US" sz="1500" dirty="0">
                <a:effectLst/>
                <a:latin typeface="Times New Roman" panose="02020603050405020304" pitchFamily="18" charset="0"/>
                <a:cs typeface="Times New Roman" panose="02020603050405020304" pitchFamily="18" charset="0"/>
              </a:rPr>
              <a:t> Normalization reveals consistent cross‑platform degradation indicators.</a:t>
            </a:r>
          </a:p>
          <a:p>
            <a:pPr>
              <a:buFont typeface="Arial" panose="020B0604020202020204" pitchFamily="34" charset="0"/>
              <a:buChar char="•"/>
            </a:pPr>
            <a:r>
              <a:rPr lang="en-US" sz="1500" b="1" dirty="0">
                <a:effectLst/>
                <a:latin typeface="Times New Roman" panose="02020603050405020304" pitchFamily="18" charset="0"/>
                <a:cs typeface="Times New Roman" panose="02020603050405020304" pitchFamily="18" charset="0"/>
              </a:rPr>
              <a:t>RQ3:</a:t>
            </a:r>
            <a:r>
              <a:rPr lang="en-US" sz="1500" dirty="0">
                <a:effectLst/>
                <a:latin typeface="Times New Roman" panose="02020603050405020304" pitchFamily="18" charset="0"/>
                <a:cs typeface="Times New Roman" panose="02020603050405020304" pitchFamily="18" charset="0"/>
              </a:rPr>
              <a:t> Do power‑on hours and power cycles correlate with failure likelihood? </a:t>
            </a:r>
            <a:r>
              <a:rPr lang="en-US" sz="1500" b="1" dirty="0">
                <a:effectLst/>
                <a:latin typeface="Times New Roman" panose="02020603050405020304" pitchFamily="18" charset="0"/>
                <a:cs typeface="Times New Roman" panose="02020603050405020304" pitchFamily="18" charset="0"/>
              </a:rPr>
              <a:t>H3:</a:t>
            </a:r>
            <a:r>
              <a:rPr lang="en-US" sz="1500" dirty="0">
                <a:effectLst/>
                <a:latin typeface="Times New Roman" panose="02020603050405020304" pitchFamily="18" charset="0"/>
                <a:cs typeface="Times New Roman" panose="02020603050405020304" pitchFamily="18" charset="0"/>
              </a:rPr>
              <a:t> Aging‑related metrics show statistically significant failure correlation.</a:t>
            </a:r>
          </a:p>
          <a:p>
            <a:pPr marL="0" indent="0">
              <a:buNone/>
            </a:pPr>
            <a:r>
              <a:rPr lang="en-US" sz="1500" b="1" dirty="0">
                <a:effectLst/>
                <a:latin typeface="Times New Roman" panose="02020603050405020304" pitchFamily="18" charset="0"/>
                <a:cs typeface="Times New Roman" panose="02020603050405020304" pitchFamily="18" charset="0"/>
              </a:rPr>
              <a:t>Exploratory:</a:t>
            </a:r>
            <a:endParaRPr lang="en-US" sz="1500" dirty="0">
              <a:effectLst/>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sz="1500" dirty="0">
                <a:effectLst/>
                <a:latin typeface="Times New Roman" panose="02020603050405020304" pitchFamily="18" charset="0"/>
                <a:cs typeface="Times New Roman" panose="02020603050405020304" pitchFamily="18" charset="0"/>
              </a:rPr>
              <a:t>Bayesian updating improves predictive stability.</a:t>
            </a:r>
          </a:p>
          <a:p>
            <a:pPr marL="742950" lvl="1" indent="-285750">
              <a:buFont typeface="Arial" panose="020B0604020202020204" pitchFamily="34" charset="0"/>
              <a:buChar char="•"/>
            </a:pPr>
            <a:r>
              <a:rPr lang="en-US" sz="1500" dirty="0">
                <a:effectLst/>
                <a:latin typeface="Times New Roman" panose="02020603050405020304" pitchFamily="18" charset="0"/>
                <a:cs typeface="Times New Roman" panose="02020603050405020304" pitchFamily="18" charset="0"/>
              </a:rPr>
              <a:t>SVR + RL‑based telemetry scheduling reduces false alarms.</a:t>
            </a:r>
          </a:p>
          <a:p>
            <a:endParaRPr lang="en-US"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7613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C608BEB-860E-4094-8511-78603564A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05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EB4D26F-DCC4-BB0B-638E-2EEE5DBCBC46}"/>
              </a:ext>
            </a:extLst>
          </p:cNvPr>
          <p:cNvSpPr>
            <a:spLocks noGrp="1"/>
          </p:cNvSpPr>
          <p:nvPr>
            <p:ph type="title"/>
          </p:nvPr>
        </p:nvSpPr>
        <p:spPr>
          <a:xfrm>
            <a:off x="838200" y="1412488"/>
            <a:ext cx="2899189" cy="4363844"/>
          </a:xfrm>
        </p:spPr>
        <p:txBody>
          <a:bodyPr anchor="t">
            <a:normAutofit/>
          </a:bodyPr>
          <a:lstStyle/>
          <a:p>
            <a:r>
              <a:rPr lang="en-US" sz="4000" dirty="0">
                <a:solidFill>
                  <a:srgbClr val="FFFFFF"/>
                </a:solidFill>
              </a:rPr>
              <a:t>Methodology / Data Overview</a:t>
            </a:r>
          </a:p>
        </p:txBody>
      </p:sp>
      <p:sp>
        <p:nvSpPr>
          <p:cNvPr id="3" name="Content Placeholder 2">
            <a:extLst>
              <a:ext uri="{FF2B5EF4-FFF2-40B4-BE49-F238E27FC236}">
                <a16:creationId xmlns:a16="http://schemas.microsoft.com/office/drawing/2014/main" id="{00E93AB6-2FC5-1601-166F-4A0674561CE2}"/>
              </a:ext>
            </a:extLst>
          </p:cNvPr>
          <p:cNvSpPr>
            <a:spLocks noGrp="1"/>
          </p:cNvSpPr>
          <p:nvPr>
            <p:ph sz="half" idx="1"/>
          </p:nvPr>
        </p:nvSpPr>
        <p:spPr>
          <a:xfrm>
            <a:off x="4380855" y="685800"/>
            <a:ext cx="3427283" cy="5680710"/>
          </a:xfrm>
        </p:spPr>
        <p:txBody>
          <a:bodyPr>
            <a:noAutofit/>
          </a:bodyPr>
          <a:lstStyle/>
          <a:p>
            <a:r>
              <a:rPr lang="en-US" sz="1400" dirty="0"/>
              <a:t>The study follows a </a:t>
            </a:r>
            <a:r>
              <a:rPr lang="en-US" sz="1400" b="1" dirty="0"/>
              <a:t>quantitative, exploratory, and experimental research design</a:t>
            </a:r>
            <a:r>
              <a:rPr lang="en-US" sz="1400" dirty="0"/>
              <a:t> to evaluate SSD reliability using structured SMART telemetry.</a:t>
            </a:r>
          </a:p>
          <a:p>
            <a:r>
              <a:rPr lang="en-US" sz="1400" dirty="0"/>
              <a:t>Data is generated through a </a:t>
            </a:r>
            <a:r>
              <a:rPr lang="en-US" sz="1400" b="1" dirty="0"/>
              <a:t>Python‑based synthetic SMART log generator,</a:t>
            </a:r>
            <a:r>
              <a:rPr lang="en-US" sz="1400" dirty="0"/>
              <a:t> enriched with controlled error‑injection routines to simulate real‑world degradation patterns.</a:t>
            </a:r>
          </a:p>
          <a:p>
            <a:r>
              <a:rPr lang="en-US" sz="1400" dirty="0"/>
              <a:t>A structured</a:t>
            </a:r>
            <a:r>
              <a:rPr lang="en-US" sz="1400" b="1" dirty="0"/>
              <a:t> preprocessing pipeline</a:t>
            </a:r>
            <a:r>
              <a:rPr lang="en-US" sz="1400" dirty="0"/>
              <a:t> performs variable typing, missing‑value handling, outlier detection, and cross‑vendor normalization to ensure analytical consistency.</a:t>
            </a:r>
          </a:p>
          <a:p>
            <a:r>
              <a:rPr lang="en-US" sz="1400" b="1" dirty="0"/>
              <a:t>Statistical and machine‑learning methods i</a:t>
            </a:r>
            <a:r>
              <a:rPr lang="en-US" sz="1400" dirty="0"/>
              <a:t>ncluding descriptive analysis, correlation analysis, ANOVA, regression models, GLMs, SVR anomaly detection, and Bayesian updating are used to test hypotheses and uncover predictive patterns.</a:t>
            </a:r>
          </a:p>
          <a:p>
            <a:r>
              <a:rPr lang="en-US" sz="1400" dirty="0"/>
              <a:t>Validation</a:t>
            </a:r>
            <a:r>
              <a:rPr lang="en-US" sz="1400" b="1" dirty="0"/>
              <a:t> compares synthetic patterns w</a:t>
            </a:r>
            <a:r>
              <a:rPr lang="en-US" sz="1400" dirty="0"/>
              <a:t>ith enterprise and hyperscale SSD studies to ensure realism and reproducibility.</a:t>
            </a:r>
          </a:p>
          <a:p>
            <a:pPr marL="0" indent="0">
              <a:buNone/>
            </a:pPr>
            <a:endParaRPr lang="en-US" sz="1400" dirty="0"/>
          </a:p>
        </p:txBody>
      </p:sp>
      <p:cxnSp>
        <p:nvCxnSpPr>
          <p:cNvPr id="16" name="Straight Connector 15">
            <a:extLst>
              <a:ext uri="{FF2B5EF4-FFF2-40B4-BE49-F238E27FC236}">
                <a16:creationId xmlns:a16="http://schemas.microsoft.com/office/drawing/2014/main" id="{1F16A8D4-FE87-4604-88B2-394B5D1EB4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1"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78A54505-5333-7F93-3496-302CA26738F7}"/>
              </a:ext>
            </a:extLst>
          </p:cNvPr>
          <p:cNvSpPr>
            <a:spLocks noGrp="1"/>
          </p:cNvSpPr>
          <p:nvPr>
            <p:ph sz="half" idx="2"/>
          </p:nvPr>
        </p:nvSpPr>
        <p:spPr>
          <a:xfrm>
            <a:off x="8245864" y="463798"/>
            <a:ext cx="3197701" cy="6062731"/>
          </a:xfrm>
        </p:spPr>
        <p:txBody>
          <a:bodyPr>
            <a:noAutofit/>
          </a:bodyPr>
          <a:lstStyle/>
          <a:p>
            <a:pPr marL="0" indent="0">
              <a:buNone/>
            </a:pPr>
            <a:r>
              <a:rPr lang="en-US" sz="1400" b="1" dirty="0"/>
              <a:t>LIMITATIONS</a:t>
            </a:r>
          </a:p>
          <a:p>
            <a:r>
              <a:rPr lang="en-US" sz="1400" dirty="0"/>
              <a:t>Synthetic logs may not capture all vendor‑specific firmware behaviors or rare failure modes.</a:t>
            </a:r>
          </a:p>
          <a:p>
            <a:r>
              <a:rPr lang="en-US" sz="1400" dirty="0"/>
              <a:t>Cross‑vendor normalization reduces inconsistency but cannot fully eliminate attribute definition differences.</a:t>
            </a:r>
          </a:p>
          <a:p>
            <a:r>
              <a:rPr lang="en-US" sz="1400" dirty="0"/>
              <a:t>Controlled fault injection may oversimplify complex, multi‑factor degradation mechanisms.</a:t>
            </a:r>
          </a:p>
          <a:p>
            <a:r>
              <a:rPr lang="en-US" sz="1400" dirty="0"/>
              <a:t>Lack of access to proprietary hyperscale datasets limits external generalizability.</a:t>
            </a:r>
          </a:p>
          <a:p>
            <a:pPr marL="0" indent="0">
              <a:buNone/>
            </a:pPr>
            <a:r>
              <a:rPr lang="en-US" sz="1400" b="1" dirty="0"/>
              <a:t>ETHICAL CONSIDERATIONS</a:t>
            </a:r>
          </a:p>
          <a:p>
            <a:r>
              <a:rPr lang="en-US" sz="1400" dirty="0"/>
              <a:t>No human subjects or personal data are involved; analysis is limited to device‑level telemetry.</a:t>
            </a:r>
          </a:p>
          <a:p>
            <a:r>
              <a:rPr lang="en-US" sz="1400" dirty="0"/>
              <a:t>Synthetic data generation avoids exposure of proprietary or sensitive enterprise logs.</a:t>
            </a:r>
          </a:p>
          <a:p>
            <a:r>
              <a:rPr lang="en-US" sz="1400" dirty="0"/>
              <a:t>All modeling decisions prioritize transparency, reproducibility, and responsible use of predictive diagnostics.</a:t>
            </a:r>
          </a:p>
        </p:txBody>
      </p:sp>
    </p:spTree>
    <p:extLst>
      <p:ext uri="{BB962C8B-B14F-4D97-AF65-F5344CB8AC3E}">
        <p14:creationId xmlns:p14="http://schemas.microsoft.com/office/powerpoint/2010/main" val="1984891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B36F400F-DF28-43BC-8D8E-4929793B39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B2960F-9F1F-2A91-1E73-E9A1F77CFE3C}"/>
              </a:ext>
            </a:extLst>
          </p:cNvPr>
          <p:cNvSpPr>
            <a:spLocks noGrp="1"/>
          </p:cNvSpPr>
          <p:nvPr>
            <p:ph type="title"/>
          </p:nvPr>
        </p:nvSpPr>
        <p:spPr>
          <a:xfrm>
            <a:off x="838200" y="422045"/>
            <a:ext cx="10515600" cy="1325563"/>
          </a:xfrm>
        </p:spPr>
        <p:txBody>
          <a:bodyPr>
            <a:normAutofit/>
          </a:bodyPr>
          <a:lstStyle/>
          <a:p>
            <a:r>
              <a:rPr lang="en-US" sz="4000" b="1" dirty="0">
                <a:effectLst/>
              </a:rPr>
              <a:t>Integrated Methodology &amp; Key Analytical Findings</a:t>
            </a:r>
          </a:p>
        </p:txBody>
      </p:sp>
      <p:graphicFrame>
        <p:nvGraphicFramePr>
          <p:cNvPr id="32" name="Content Placeholder 2">
            <a:extLst>
              <a:ext uri="{FF2B5EF4-FFF2-40B4-BE49-F238E27FC236}">
                <a16:creationId xmlns:a16="http://schemas.microsoft.com/office/drawing/2014/main" id="{75EC18D3-9426-7941-3B81-722BA35BA1F0}"/>
              </a:ext>
            </a:extLst>
          </p:cNvPr>
          <p:cNvGraphicFramePr>
            <a:graphicFrameLocks noGrp="1"/>
          </p:cNvGraphicFramePr>
          <p:nvPr>
            <p:ph sz="half" idx="1"/>
            <p:extLst>
              <p:ext uri="{D42A27DB-BD31-4B8C-83A1-F6EECF244321}">
                <p14:modId xmlns:p14="http://schemas.microsoft.com/office/powerpoint/2010/main" val="3347180076"/>
              </p:ext>
            </p:extLst>
          </p:nvPr>
        </p:nvGraphicFramePr>
        <p:xfrm>
          <a:off x="503862" y="1611630"/>
          <a:ext cx="4036313" cy="48135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ontent Placeholder 3">
            <a:extLst>
              <a:ext uri="{FF2B5EF4-FFF2-40B4-BE49-F238E27FC236}">
                <a16:creationId xmlns:a16="http://schemas.microsoft.com/office/drawing/2014/main" id="{D7573620-8F00-382B-2A91-0E5E8DB7EB5C}"/>
              </a:ext>
            </a:extLst>
          </p:cNvPr>
          <p:cNvSpPr>
            <a:spLocks noGrp="1"/>
          </p:cNvSpPr>
          <p:nvPr>
            <p:ph sz="half" idx="2"/>
          </p:nvPr>
        </p:nvSpPr>
        <p:spPr>
          <a:xfrm>
            <a:off x="4757166" y="1508760"/>
            <a:ext cx="4036313" cy="5029200"/>
          </a:xfrm>
        </p:spPr>
        <p:txBody>
          <a:bodyPr>
            <a:noAutofit/>
          </a:bodyPr>
          <a:lstStyle/>
          <a:p>
            <a:pPr marL="0" indent="0">
              <a:buNone/>
            </a:pPr>
            <a:r>
              <a:rPr lang="en-US" sz="1500" b="1" dirty="0">
                <a:latin typeface="Times New Roman" panose="02020603050405020304" pitchFamily="18" charset="0"/>
                <a:cs typeface="Times New Roman" panose="02020603050405020304" pitchFamily="18" charset="0"/>
              </a:rPr>
              <a:t>Summary statistics showed:</a:t>
            </a:r>
          </a:p>
          <a:p>
            <a:r>
              <a:rPr lang="en-US" sz="1500" dirty="0">
                <a:latin typeface="Times New Roman" panose="02020603050405020304" pitchFamily="18" charset="0"/>
                <a:cs typeface="Times New Roman" panose="02020603050405020304" pitchFamily="18" charset="0"/>
              </a:rPr>
              <a:t>Workload metrics: heavy‑tailed, high variability (realistic I/O behavior).</a:t>
            </a:r>
          </a:p>
          <a:p>
            <a:r>
              <a:rPr lang="en-US" sz="1500" dirty="0">
                <a:latin typeface="Times New Roman" panose="02020603050405020304" pitchFamily="18" charset="0"/>
                <a:cs typeface="Times New Roman" panose="02020603050405020304" pitchFamily="18" charset="0"/>
              </a:rPr>
              <a:t>Wear indicators: low variance, early‑life SSD patterns.</a:t>
            </a:r>
          </a:p>
          <a:p>
            <a:r>
              <a:rPr lang="en-US" sz="1500" dirty="0">
                <a:latin typeface="Times New Roman" panose="02020603050405020304" pitchFamily="18" charset="0"/>
                <a:cs typeface="Times New Roman" panose="02020603050405020304" pitchFamily="18" charset="0"/>
              </a:rPr>
              <a:t>Reliability metrics: extreme skewness/kurtosis, capturing rare but severe fault events.</a:t>
            </a:r>
          </a:p>
          <a:p>
            <a:pPr marL="0" indent="0">
              <a:buNone/>
            </a:pPr>
            <a:r>
              <a:rPr lang="en-US" sz="1500" b="1" dirty="0">
                <a:latin typeface="Times New Roman" panose="02020603050405020304" pitchFamily="18" charset="0"/>
                <a:cs typeface="Times New Roman" panose="02020603050405020304" pitchFamily="18" charset="0"/>
              </a:rPr>
              <a:t>EDA revealed clear behavioral clusters:</a:t>
            </a:r>
          </a:p>
          <a:p>
            <a:r>
              <a:rPr lang="en-US" sz="1500" dirty="0">
                <a:latin typeface="Times New Roman" panose="02020603050405020304" pitchFamily="18" charset="0"/>
                <a:cs typeface="Times New Roman" panose="02020603050405020304" pitchFamily="18" charset="0"/>
              </a:rPr>
              <a:t>Workload (read/write units + commands)</a:t>
            </a:r>
          </a:p>
          <a:p>
            <a:r>
              <a:rPr lang="en-US" sz="1500" dirty="0">
                <a:latin typeface="Times New Roman" panose="02020603050405020304" pitchFamily="18" charset="0"/>
                <a:cs typeface="Times New Roman" panose="02020603050405020304" pitchFamily="18" charset="0"/>
              </a:rPr>
              <a:t>Wear (</a:t>
            </a:r>
            <a:r>
              <a:rPr lang="en-US" sz="1500" dirty="0" err="1">
                <a:latin typeface="Times New Roman" panose="02020603050405020304" pitchFamily="18" charset="0"/>
                <a:cs typeface="Times New Roman" panose="02020603050405020304" pitchFamily="18" charset="0"/>
              </a:rPr>
              <a:t>percentage_used</a:t>
            </a:r>
            <a:r>
              <a:rPr lang="en-US" sz="1500" dirty="0">
                <a:latin typeface="Times New Roman" panose="02020603050405020304" pitchFamily="18" charset="0"/>
                <a:cs typeface="Times New Roman" panose="02020603050405020304" pitchFamily="18" charset="0"/>
              </a:rPr>
              <a:t> + </a:t>
            </a:r>
            <a:r>
              <a:rPr lang="en-US" sz="1500" dirty="0" err="1">
                <a:latin typeface="Times New Roman" panose="02020603050405020304" pitchFamily="18" charset="0"/>
                <a:cs typeface="Times New Roman" panose="02020603050405020304" pitchFamily="18" charset="0"/>
              </a:rPr>
              <a:t>wear_level_avg</a:t>
            </a:r>
            <a:r>
              <a:rPr lang="en-US" sz="1500" dirty="0">
                <a:latin typeface="Times New Roman" panose="02020603050405020304" pitchFamily="18" charset="0"/>
                <a:cs typeface="Times New Roman" panose="02020603050405020304" pitchFamily="18" charset="0"/>
              </a:rPr>
              <a:t>/max)</a:t>
            </a:r>
          </a:p>
          <a:p>
            <a:r>
              <a:rPr lang="en-US" sz="1500" dirty="0">
                <a:latin typeface="Times New Roman" panose="02020603050405020304" pitchFamily="18" charset="0"/>
                <a:cs typeface="Times New Roman" panose="02020603050405020304" pitchFamily="18" charset="0"/>
              </a:rPr>
              <a:t>Reliability (</a:t>
            </a:r>
            <a:r>
              <a:rPr lang="en-US" sz="1500" dirty="0" err="1">
                <a:latin typeface="Times New Roman" panose="02020603050405020304" pitchFamily="18" charset="0"/>
                <a:cs typeface="Times New Roman" panose="02020603050405020304" pitchFamily="18" charset="0"/>
              </a:rPr>
              <a:t>media_errors</a:t>
            </a:r>
            <a:r>
              <a:rPr lang="en-US" sz="1500" dirty="0">
                <a:latin typeface="Times New Roman" panose="02020603050405020304" pitchFamily="18" charset="0"/>
                <a:cs typeface="Times New Roman" panose="02020603050405020304" pitchFamily="18" charset="0"/>
              </a:rPr>
              <a:t> + </a:t>
            </a:r>
            <a:r>
              <a:rPr lang="en-US" sz="1500" dirty="0" err="1">
                <a:latin typeface="Times New Roman" panose="02020603050405020304" pitchFamily="18" charset="0"/>
                <a:cs typeface="Times New Roman" panose="02020603050405020304" pitchFamily="18" charset="0"/>
              </a:rPr>
              <a:t>bad_block_count_grown</a:t>
            </a:r>
            <a:r>
              <a:rPr lang="en-US" sz="1500" dirty="0">
                <a:latin typeface="Times New Roman" panose="02020603050405020304" pitchFamily="18" charset="0"/>
                <a:cs typeface="Times New Roman" panose="02020603050405020304" pitchFamily="18" charset="0"/>
              </a:rPr>
              <a:t>)</a:t>
            </a:r>
          </a:p>
          <a:p>
            <a:r>
              <a:rPr lang="en-US" sz="1500" dirty="0">
                <a:latin typeface="Times New Roman" panose="02020603050405020304" pitchFamily="18" charset="0"/>
                <a:cs typeface="Times New Roman" panose="02020603050405020304" pitchFamily="18" charset="0"/>
              </a:rPr>
              <a:t>Thermal (temperature ↔ queue depth)</a:t>
            </a:r>
          </a:p>
          <a:p>
            <a:r>
              <a:rPr lang="en-US" sz="1500" dirty="0">
                <a:latin typeface="Times New Roman" panose="02020603050405020304" pitchFamily="18" charset="0"/>
                <a:cs typeface="Times New Roman" panose="02020603050405020304" pitchFamily="18" charset="0"/>
              </a:rPr>
              <a:t>Latency‑focused correlations showed near‑zero linear relationships, confirming that SSD latency is nonlinear and interaction‑driven, not explained by simple pairwise correlations.</a:t>
            </a:r>
          </a:p>
          <a:p>
            <a:endParaRPr lang="en-US" sz="1500" dirty="0"/>
          </a:p>
        </p:txBody>
      </p:sp>
      <p:pic>
        <p:nvPicPr>
          <p:cNvPr id="8" name="Picture 7">
            <a:extLst>
              <a:ext uri="{FF2B5EF4-FFF2-40B4-BE49-F238E27FC236}">
                <a16:creationId xmlns:a16="http://schemas.microsoft.com/office/drawing/2014/main" id="{E80F383B-F284-8102-DC69-EF4FD01148F3}"/>
              </a:ext>
            </a:extLst>
          </p:cNvPr>
          <p:cNvPicPr>
            <a:picLocks noChangeAspect="1"/>
          </p:cNvPicPr>
          <p:nvPr/>
        </p:nvPicPr>
        <p:blipFill>
          <a:blip r:embed="rId8"/>
          <a:stretch>
            <a:fillRect/>
          </a:stretch>
        </p:blipFill>
        <p:spPr>
          <a:xfrm>
            <a:off x="8793479" y="1783080"/>
            <a:ext cx="2894659" cy="4355854"/>
          </a:xfrm>
          <a:prstGeom prst="rect">
            <a:avLst/>
          </a:prstGeom>
        </p:spPr>
      </p:pic>
    </p:spTree>
    <p:extLst>
      <p:ext uri="{BB962C8B-B14F-4D97-AF65-F5344CB8AC3E}">
        <p14:creationId xmlns:p14="http://schemas.microsoft.com/office/powerpoint/2010/main" val="22955030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9" name="Rectangle 188">
            <a:extLst>
              <a:ext uri="{FF2B5EF4-FFF2-40B4-BE49-F238E27FC236}">
                <a16:creationId xmlns:a16="http://schemas.microsoft.com/office/drawing/2014/main" id="{ADC09A0A-5EF7-45F4-B8EE-54903540B3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262876-9AC9-901A-782E-EDA3919D289A}"/>
              </a:ext>
            </a:extLst>
          </p:cNvPr>
          <p:cNvSpPr>
            <a:spLocks noGrp="1"/>
          </p:cNvSpPr>
          <p:nvPr>
            <p:ph type="title"/>
          </p:nvPr>
        </p:nvSpPr>
        <p:spPr>
          <a:xfrm>
            <a:off x="5264502" y="370880"/>
            <a:ext cx="6017562" cy="1092160"/>
          </a:xfrm>
        </p:spPr>
        <p:txBody>
          <a:bodyPr vert="horz" lIns="91440" tIns="45720" rIns="91440" bIns="45720" rtlCol="0" anchor="ctr">
            <a:normAutofit fontScale="90000"/>
          </a:bodyPr>
          <a:lstStyle/>
          <a:p>
            <a:r>
              <a:rPr lang="en-US" sz="4000" b="1" dirty="0"/>
              <a:t>Modeling Readiness &amp; Feature Stability</a:t>
            </a:r>
          </a:p>
        </p:txBody>
      </p:sp>
      <p:pic>
        <p:nvPicPr>
          <p:cNvPr id="56" name="Picture 55" descr="A screen shot of a graph&#10;&#10;AI-generated content may be incorrect.">
            <a:extLst>
              <a:ext uri="{FF2B5EF4-FFF2-40B4-BE49-F238E27FC236}">
                <a16:creationId xmlns:a16="http://schemas.microsoft.com/office/drawing/2014/main" id="{00BA9773-EB78-FA45-B7BF-70624133F7B2}"/>
              </a:ext>
            </a:extLst>
          </p:cNvPr>
          <p:cNvPicPr>
            <a:picLocks noChangeAspect="1"/>
          </p:cNvPicPr>
          <p:nvPr/>
        </p:nvPicPr>
        <p:blipFill>
          <a:blip r:embed="rId2"/>
          <a:stretch>
            <a:fillRect/>
          </a:stretch>
        </p:blipFill>
        <p:spPr>
          <a:xfrm>
            <a:off x="198740" y="714450"/>
            <a:ext cx="4795285" cy="2931720"/>
          </a:xfrm>
          <a:prstGeom prst="rect">
            <a:avLst/>
          </a:prstGeom>
        </p:spPr>
      </p:pic>
      <p:pic>
        <p:nvPicPr>
          <p:cNvPr id="54" name="Picture 53" descr="A screenshot of a computer screen&#10;&#10;AI-generated content may be incorrect.">
            <a:extLst>
              <a:ext uri="{FF2B5EF4-FFF2-40B4-BE49-F238E27FC236}">
                <a16:creationId xmlns:a16="http://schemas.microsoft.com/office/drawing/2014/main" id="{93F7A69F-6052-9EB4-DC2E-E38374A78110}"/>
              </a:ext>
            </a:extLst>
          </p:cNvPr>
          <p:cNvPicPr>
            <a:picLocks noChangeAspect="1"/>
          </p:cNvPicPr>
          <p:nvPr/>
        </p:nvPicPr>
        <p:blipFill>
          <a:blip r:embed="rId3"/>
          <a:stretch>
            <a:fillRect/>
          </a:stretch>
        </p:blipFill>
        <p:spPr>
          <a:xfrm>
            <a:off x="155754" y="3742566"/>
            <a:ext cx="2331720" cy="2664714"/>
          </a:xfrm>
          <a:prstGeom prst="rect">
            <a:avLst/>
          </a:prstGeom>
        </p:spPr>
      </p:pic>
      <p:pic>
        <p:nvPicPr>
          <p:cNvPr id="46" name="Picture 45" descr="A screenshot of a computer screen&#10;&#10;AI-generated content may be incorrect.">
            <a:extLst>
              <a:ext uri="{FF2B5EF4-FFF2-40B4-BE49-F238E27FC236}">
                <a16:creationId xmlns:a16="http://schemas.microsoft.com/office/drawing/2014/main" id="{58564AAC-DB34-29F8-7E27-CD226B6E63F7}"/>
              </a:ext>
            </a:extLst>
          </p:cNvPr>
          <p:cNvPicPr>
            <a:picLocks noChangeAspect="1"/>
          </p:cNvPicPr>
          <p:nvPr/>
        </p:nvPicPr>
        <p:blipFill>
          <a:blip r:embed="rId4"/>
          <a:stretch>
            <a:fillRect/>
          </a:stretch>
        </p:blipFill>
        <p:spPr>
          <a:xfrm>
            <a:off x="2596382" y="3751517"/>
            <a:ext cx="2331720" cy="2655764"/>
          </a:xfrm>
          <a:prstGeom prst="rect">
            <a:avLst/>
          </a:prstGeom>
        </p:spPr>
      </p:pic>
      <p:sp>
        <p:nvSpPr>
          <p:cNvPr id="153" name="Content Placeholder 2">
            <a:extLst>
              <a:ext uri="{FF2B5EF4-FFF2-40B4-BE49-F238E27FC236}">
                <a16:creationId xmlns:a16="http://schemas.microsoft.com/office/drawing/2014/main" id="{BFDA60C0-9AF6-AAD1-5A7E-C2AE12F070E0}"/>
              </a:ext>
            </a:extLst>
          </p:cNvPr>
          <p:cNvSpPr>
            <a:spLocks noGrp="1"/>
          </p:cNvSpPr>
          <p:nvPr>
            <p:ph sz="half" idx="1"/>
          </p:nvPr>
        </p:nvSpPr>
        <p:spPr>
          <a:xfrm>
            <a:off x="5192766" y="1463040"/>
            <a:ext cx="6614424" cy="5154930"/>
          </a:xfrm>
          <a:ln>
            <a:solidFill>
              <a:schemeClr val="accent1"/>
            </a:solidFill>
          </a:ln>
        </p:spPr>
        <p:txBody>
          <a:bodyPr vert="horz" lIns="91440" tIns="45720" rIns="91440" bIns="45720" rtlCol="0">
            <a:noAutofit/>
          </a:bodyPr>
          <a:lstStyle/>
          <a:p>
            <a:pPr marL="0" indent="0">
              <a:buNone/>
            </a:pPr>
            <a:r>
              <a:rPr lang="en-US" sz="1400" b="1" dirty="0">
                <a:effectLst/>
              </a:rPr>
              <a:t>Clean &amp; Normalized Dataset</a:t>
            </a:r>
          </a:p>
          <a:p>
            <a:pPr>
              <a:buFont typeface="Courier New" panose="02070309020205020404" pitchFamily="49" charset="0"/>
              <a:buChar char="o"/>
            </a:pPr>
            <a:r>
              <a:rPr lang="en-US" sz="1400" dirty="0">
                <a:effectLst/>
              </a:rPr>
              <a:t>All SMART attributes standardized across vendors for consistent interpretation</a:t>
            </a:r>
          </a:p>
          <a:p>
            <a:pPr>
              <a:buFont typeface="Courier New" panose="02070309020205020404" pitchFamily="49" charset="0"/>
              <a:buChar char="o"/>
            </a:pPr>
            <a:r>
              <a:rPr lang="en-US" sz="1400" dirty="0">
                <a:effectLst/>
              </a:rPr>
              <a:t>Correct numeric/categorical typing; low missingness in core reliability fields</a:t>
            </a:r>
          </a:p>
          <a:p>
            <a:pPr>
              <a:buFont typeface="Courier New" panose="02070309020205020404" pitchFamily="49" charset="0"/>
              <a:buChar char="o"/>
            </a:pPr>
            <a:r>
              <a:rPr lang="en-US" sz="1400" dirty="0">
                <a:effectLst/>
              </a:rPr>
              <a:t>Outliers validated against operational limits to preserve true degradation signals</a:t>
            </a:r>
          </a:p>
          <a:p>
            <a:pPr marL="0" indent="0">
              <a:buNone/>
            </a:pPr>
            <a:r>
              <a:rPr lang="en-US" sz="1400" b="1" dirty="0">
                <a:effectLst/>
              </a:rPr>
              <a:t> Stable Feature Distributions</a:t>
            </a:r>
          </a:p>
          <a:p>
            <a:r>
              <a:rPr lang="en-US" sz="1400" dirty="0">
                <a:effectLst/>
              </a:rPr>
              <a:t>Workload metrics: heavy‑tailed and bursty, matching real I/O patterns</a:t>
            </a:r>
          </a:p>
          <a:p>
            <a:r>
              <a:rPr lang="en-US" sz="1400" dirty="0">
                <a:effectLst/>
              </a:rPr>
              <a:t>Wear indicators: low variance, reflecting early‑life SSD usage</a:t>
            </a:r>
          </a:p>
          <a:p>
            <a:r>
              <a:rPr lang="en-US" sz="1400" dirty="0">
                <a:effectLst/>
              </a:rPr>
              <a:t>Reliability counters: skewed/heavy‑tailed, capturing rare but critical fault events</a:t>
            </a:r>
            <a:endParaRPr lang="en-US" sz="1400" b="1" dirty="0"/>
          </a:p>
          <a:p>
            <a:pPr marL="0" indent="0">
              <a:buNone/>
            </a:pPr>
            <a:r>
              <a:rPr lang="en-US" sz="1400" b="1" dirty="0">
                <a:effectLst/>
              </a:rPr>
              <a:t>No Harmful Multicollinearity</a:t>
            </a:r>
          </a:p>
          <a:p>
            <a:r>
              <a:rPr lang="en-US" sz="1400" dirty="0">
                <a:effectLst/>
              </a:rPr>
              <a:t>Correlation analysis confirms no redundant predictors</a:t>
            </a:r>
          </a:p>
          <a:p>
            <a:r>
              <a:rPr lang="en-US" sz="1400" dirty="0">
                <a:effectLst/>
              </a:rPr>
              <a:t>Ensures stable ANOVA, regression, and GLM performance</a:t>
            </a:r>
          </a:p>
          <a:p>
            <a:pPr marL="0" indent="0">
              <a:buNone/>
            </a:pPr>
            <a:r>
              <a:rPr lang="en-US" sz="1400" b="1" dirty="0">
                <a:effectLst/>
              </a:rPr>
              <a:t> Modeling‑Ready Feature Set</a:t>
            </a:r>
          </a:p>
          <a:p>
            <a:r>
              <a:rPr lang="en-US" sz="1400" dirty="0">
                <a:effectLst/>
              </a:rPr>
              <a:t>Balanced metadata (vendor, interface, CPU) → unbiased cross‑vendor comparisons</a:t>
            </a:r>
          </a:p>
          <a:p>
            <a:r>
              <a:rPr lang="en-US" sz="1400" dirty="0">
                <a:effectLst/>
              </a:rPr>
              <a:t>Features capture operational, thermal, wear, and error‑based degradation signals</a:t>
            </a:r>
          </a:p>
          <a:p>
            <a:r>
              <a:rPr lang="en-US" sz="1400" dirty="0">
                <a:effectLst/>
              </a:rPr>
              <a:t>Dataset supports ANOVA, regression, GLM, and SVR anomaly detection workflows</a:t>
            </a:r>
          </a:p>
        </p:txBody>
      </p:sp>
    </p:spTree>
    <p:extLst>
      <p:ext uri="{BB962C8B-B14F-4D97-AF65-F5344CB8AC3E}">
        <p14:creationId xmlns:p14="http://schemas.microsoft.com/office/powerpoint/2010/main" val="36553827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868099-152E-2EE0-1DC3-00ED62940024}"/>
            </a:ext>
          </a:extLst>
        </p:cNvPr>
        <p:cNvGrpSpPr/>
        <p:nvPr/>
      </p:nvGrpSpPr>
      <p:grpSpPr>
        <a:xfrm>
          <a:off x="0" y="0"/>
          <a:ext cx="0" cy="0"/>
          <a:chOff x="0" y="0"/>
          <a:chExt cx="0" cy="0"/>
        </a:xfrm>
      </p:grpSpPr>
      <p:sp useBgFill="1">
        <p:nvSpPr>
          <p:cNvPr id="119" name="Rectangle 118">
            <a:extLst>
              <a:ext uri="{FF2B5EF4-FFF2-40B4-BE49-F238E27FC236}">
                <a16:creationId xmlns:a16="http://schemas.microsoft.com/office/drawing/2014/main" id="{99E115D7-68EB-4590-9BD1-A56D94144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1E2362-1BDF-B608-8AC5-E61AA53F0D08}"/>
              </a:ext>
            </a:extLst>
          </p:cNvPr>
          <p:cNvSpPr>
            <a:spLocks noGrp="1"/>
          </p:cNvSpPr>
          <p:nvPr>
            <p:ph type="title"/>
          </p:nvPr>
        </p:nvSpPr>
        <p:spPr>
          <a:xfrm>
            <a:off x="749733" y="357230"/>
            <a:ext cx="5344742" cy="1302150"/>
          </a:xfrm>
        </p:spPr>
        <p:txBody>
          <a:bodyPr vert="horz" lIns="91440" tIns="45720" rIns="91440" bIns="45720" rtlCol="0" anchor="b">
            <a:normAutofit/>
          </a:bodyPr>
          <a:lstStyle/>
          <a:p>
            <a:r>
              <a:rPr lang="en-US" sz="4000" dirty="0"/>
              <a:t>Modeling Approach &amp; Diagnostics</a:t>
            </a:r>
          </a:p>
        </p:txBody>
      </p:sp>
      <p:sp>
        <p:nvSpPr>
          <p:cNvPr id="38" name="Content Placeholder 2">
            <a:extLst>
              <a:ext uri="{FF2B5EF4-FFF2-40B4-BE49-F238E27FC236}">
                <a16:creationId xmlns:a16="http://schemas.microsoft.com/office/drawing/2014/main" id="{26E59BDC-EAA6-5ACD-11EC-04430255563F}"/>
              </a:ext>
            </a:extLst>
          </p:cNvPr>
          <p:cNvSpPr>
            <a:spLocks noGrp="1"/>
          </p:cNvSpPr>
          <p:nvPr>
            <p:ph sz="half" idx="1"/>
          </p:nvPr>
        </p:nvSpPr>
        <p:spPr>
          <a:xfrm>
            <a:off x="841248" y="1794510"/>
            <a:ext cx="5344742" cy="4323151"/>
          </a:xfrm>
        </p:spPr>
        <p:txBody>
          <a:bodyPr vert="horz" lIns="91440" tIns="45720" rIns="91440" bIns="45720" rtlCol="0">
            <a:normAutofit/>
          </a:bodyPr>
          <a:lstStyle/>
          <a:p>
            <a:r>
              <a:rPr lang="en-US" sz="1600" b="1" dirty="0">
                <a:effectLst/>
              </a:rPr>
              <a:t>Model approached:</a:t>
            </a:r>
          </a:p>
          <a:p>
            <a:r>
              <a:rPr lang="en-US" sz="1600" dirty="0">
                <a:effectLst/>
              </a:rPr>
              <a:t>ANOVA: cross‑vendor differences</a:t>
            </a:r>
          </a:p>
          <a:p>
            <a:r>
              <a:rPr lang="en-US" sz="1600" dirty="0">
                <a:effectLst/>
              </a:rPr>
              <a:t>Regularized Regression: manages correlated SMART attributes</a:t>
            </a:r>
          </a:p>
          <a:p>
            <a:r>
              <a:rPr lang="en-US" sz="1600" dirty="0">
                <a:effectLst/>
              </a:rPr>
              <a:t>GLM (Poisson): models error and bad‑block counts</a:t>
            </a:r>
          </a:p>
          <a:p>
            <a:r>
              <a:rPr lang="en-US" sz="1600" dirty="0">
                <a:effectLst/>
              </a:rPr>
              <a:t>SVR: captures nonlinear latency/performance behavior</a:t>
            </a:r>
            <a:endParaRPr lang="en-US" sz="1600" b="1" dirty="0">
              <a:effectLst/>
            </a:endParaRPr>
          </a:p>
          <a:p>
            <a:r>
              <a:rPr lang="en-US" sz="1600" b="1" dirty="0">
                <a:effectLst/>
              </a:rPr>
              <a:t>Diagnostics confirm choices:</a:t>
            </a:r>
          </a:p>
          <a:p>
            <a:r>
              <a:rPr lang="en-US" sz="1600" dirty="0">
                <a:effectLst/>
              </a:rPr>
              <a:t>Poisson deviance residuals → suitable for count data</a:t>
            </a:r>
          </a:p>
          <a:p>
            <a:r>
              <a:rPr lang="en-US" sz="1600" dirty="0">
                <a:effectLst/>
              </a:rPr>
              <a:t>IOPS vs bandwidth → nonlinear scaling</a:t>
            </a:r>
          </a:p>
          <a:p>
            <a:r>
              <a:rPr lang="en-US" sz="1600" dirty="0">
                <a:effectLst/>
              </a:rPr>
              <a:t>Regularized residuals → reduced multicollinearity</a:t>
            </a:r>
          </a:p>
          <a:p>
            <a:r>
              <a:rPr lang="en-US" sz="1600" dirty="0">
                <a:effectLst/>
              </a:rPr>
              <a:t>Latency residuals → heteroscedasticity → nonlinear SVR justified</a:t>
            </a:r>
          </a:p>
        </p:txBody>
      </p:sp>
      <p:pic>
        <p:nvPicPr>
          <p:cNvPr id="8" name="Picture 7" descr="A blue dotted graph with red line&#10;&#10;AI-generated content may be incorrect.">
            <a:extLst>
              <a:ext uri="{FF2B5EF4-FFF2-40B4-BE49-F238E27FC236}">
                <a16:creationId xmlns:a16="http://schemas.microsoft.com/office/drawing/2014/main" id="{C34497A6-CD1E-1D83-AF16-F51F8907FA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2553" y="1371601"/>
            <a:ext cx="3085955" cy="1975012"/>
          </a:xfrm>
          <a:prstGeom prst="rect">
            <a:avLst/>
          </a:prstGeom>
        </p:spPr>
      </p:pic>
      <p:pic>
        <p:nvPicPr>
          <p:cNvPr id="12" name="Picture 11" descr="A blue dotted line with a red line&#10;&#10;AI-generated content may be incorrect.">
            <a:extLst>
              <a:ext uri="{FF2B5EF4-FFF2-40B4-BE49-F238E27FC236}">
                <a16:creationId xmlns:a16="http://schemas.microsoft.com/office/drawing/2014/main" id="{BE26660A-EE04-9613-BE72-EFEFB01EA9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18451" y="1508761"/>
            <a:ext cx="2871643" cy="1837852"/>
          </a:xfrm>
          <a:prstGeom prst="rect">
            <a:avLst/>
          </a:prstGeom>
        </p:spPr>
      </p:pic>
      <p:pic>
        <p:nvPicPr>
          <p:cNvPr id="10" name="Picture 9" descr="A graph of a diagram&#10;&#10;AI-generated content may be incorrect.">
            <a:extLst>
              <a:ext uri="{FF2B5EF4-FFF2-40B4-BE49-F238E27FC236}">
                <a16:creationId xmlns:a16="http://schemas.microsoft.com/office/drawing/2014/main" id="{637B29B6-B27C-FEA5-CC61-D946909BA1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42733" y="3246121"/>
            <a:ext cx="2995776" cy="2074576"/>
          </a:xfrm>
          <a:prstGeom prst="rect">
            <a:avLst/>
          </a:prstGeom>
        </p:spPr>
      </p:pic>
      <p:pic>
        <p:nvPicPr>
          <p:cNvPr id="6" name="Picture 5" descr="A graph of a graph showing a line of growth&#10;&#10;AI-generated content may be incorrect.">
            <a:extLst>
              <a:ext uri="{FF2B5EF4-FFF2-40B4-BE49-F238E27FC236}">
                <a16:creationId xmlns:a16="http://schemas.microsoft.com/office/drawing/2014/main" id="{0DC0DE64-082B-EBF9-C1C5-19BF7B2E84D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36759" y="3408494"/>
            <a:ext cx="2753336" cy="1837852"/>
          </a:xfrm>
          <a:prstGeom prst="rect">
            <a:avLst/>
          </a:prstGeom>
        </p:spPr>
      </p:pic>
    </p:spTree>
    <p:extLst>
      <p:ext uri="{BB962C8B-B14F-4D97-AF65-F5344CB8AC3E}">
        <p14:creationId xmlns:p14="http://schemas.microsoft.com/office/powerpoint/2010/main" val="2600939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36F382-D0EF-F727-5511-29CD3F829049}"/>
              </a:ext>
            </a:extLst>
          </p:cNvPr>
          <p:cNvSpPr>
            <a:spLocks noGrp="1"/>
          </p:cNvSpPr>
          <p:nvPr>
            <p:ph type="title"/>
          </p:nvPr>
        </p:nvSpPr>
        <p:spPr>
          <a:xfrm>
            <a:off x="617220" y="278499"/>
            <a:ext cx="7422467" cy="773062"/>
          </a:xfrm>
          <a:solidFill>
            <a:schemeClr val="bg1">
              <a:lumMod val="95000"/>
            </a:schemeClr>
          </a:solidFill>
        </p:spPr>
        <p:txBody>
          <a:bodyPr vert="horz" lIns="91440" tIns="45720" rIns="91440" bIns="45720" rtlCol="0" anchor="ctr">
            <a:normAutofit/>
          </a:bodyPr>
          <a:lstStyle/>
          <a:p>
            <a:pPr algn="ctr"/>
            <a:r>
              <a:rPr lang="en-US" sz="4000" b="1" kern="1200" dirty="0">
                <a:solidFill>
                  <a:schemeClr val="tx1"/>
                </a:solidFill>
                <a:latin typeface="+mj-lt"/>
                <a:ea typeface="+mj-ea"/>
                <a:cs typeface="+mj-cs"/>
              </a:rPr>
              <a:t>Actionable Recommendations</a:t>
            </a:r>
          </a:p>
        </p:txBody>
      </p:sp>
      <p:graphicFrame>
        <p:nvGraphicFramePr>
          <p:cNvPr id="27" name="Content Placeholder 4">
            <a:extLst>
              <a:ext uri="{FF2B5EF4-FFF2-40B4-BE49-F238E27FC236}">
                <a16:creationId xmlns:a16="http://schemas.microsoft.com/office/drawing/2014/main" id="{1A4DCFEC-D37C-99F2-7D1A-2663E72DC449}"/>
              </a:ext>
            </a:extLst>
          </p:cNvPr>
          <p:cNvGraphicFramePr>
            <a:graphicFrameLocks noGrp="1"/>
          </p:cNvGraphicFramePr>
          <p:nvPr>
            <p:ph sz="half" idx="1"/>
            <p:extLst>
              <p:ext uri="{D42A27DB-BD31-4B8C-83A1-F6EECF244321}">
                <p14:modId xmlns:p14="http://schemas.microsoft.com/office/powerpoint/2010/main" val="4147521580"/>
              </p:ext>
            </p:extLst>
          </p:nvPr>
        </p:nvGraphicFramePr>
        <p:xfrm>
          <a:off x="483869" y="1218833"/>
          <a:ext cx="7555819" cy="5360669"/>
        </p:xfrm>
        <a:graphic>
          <a:graphicData uri="http://schemas.openxmlformats.org/drawingml/2006/table">
            <a:tbl>
              <a:tblPr firstRow="1" bandRow="1">
                <a:tableStyleId>{5C22544A-7EE6-4342-B048-85BDC9FD1C3A}</a:tableStyleId>
              </a:tblPr>
              <a:tblGrid>
                <a:gridCol w="1074632">
                  <a:extLst>
                    <a:ext uri="{9D8B030D-6E8A-4147-A177-3AD203B41FA5}">
                      <a16:colId xmlns:a16="http://schemas.microsoft.com/office/drawing/2014/main" val="318327110"/>
                    </a:ext>
                  </a:extLst>
                </a:gridCol>
                <a:gridCol w="897141">
                  <a:extLst>
                    <a:ext uri="{9D8B030D-6E8A-4147-A177-3AD203B41FA5}">
                      <a16:colId xmlns:a16="http://schemas.microsoft.com/office/drawing/2014/main" val="2627658637"/>
                    </a:ext>
                  </a:extLst>
                </a:gridCol>
                <a:gridCol w="1728231">
                  <a:extLst>
                    <a:ext uri="{9D8B030D-6E8A-4147-A177-3AD203B41FA5}">
                      <a16:colId xmlns:a16="http://schemas.microsoft.com/office/drawing/2014/main" val="529493579"/>
                    </a:ext>
                  </a:extLst>
                </a:gridCol>
                <a:gridCol w="2189946">
                  <a:extLst>
                    <a:ext uri="{9D8B030D-6E8A-4147-A177-3AD203B41FA5}">
                      <a16:colId xmlns:a16="http://schemas.microsoft.com/office/drawing/2014/main" val="3229890896"/>
                    </a:ext>
                  </a:extLst>
                </a:gridCol>
                <a:gridCol w="1665869">
                  <a:extLst>
                    <a:ext uri="{9D8B030D-6E8A-4147-A177-3AD203B41FA5}">
                      <a16:colId xmlns:a16="http://schemas.microsoft.com/office/drawing/2014/main" val="327204205"/>
                    </a:ext>
                  </a:extLst>
                </a:gridCol>
              </a:tblGrid>
              <a:tr h="454698">
                <a:tc>
                  <a:txBody>
                    <a:bodyPr/>
                    <a:lstStyle/>
                    <a:p>
                      <a:pPr algn="ctr" fontAlgn="ctr"/>
                      <a:r>
                        <a:rPr lang="en-US" sz="1300" u="none" strike="noStrike">
                          <a:effectLst/>
                          <a:latin typeface="Times New Roman" panose="02020603050405020304" pitchFamily="18" charset="0"/>
                          <a:cs typeface="Times New Roman" panose="02020603050405020304" pitchFamily="18" charset="0"/>
                        </a:rPr>
                        <a:t>Recommendation</a:t>
                      </a:r>
                      <a:endParaRPr lang="en-US" sz="1300" b="1"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ctr" fontAlgn="ctr"/>
                      <a:r>
                        <a:rPr lang="en-US" sz="1300" u="none" strike="noStrike">
                          <a:effectLst/>
                          <a:latin typeface="Times New Roman" panose="02020603050405020304" pitchFamily="18" charset="0"/>
                          <a:cs typeface="Times New Roman" panose="02020603050405020304" pitchFamily="18" charset="0"/>
                        </a:rPr>
                        <a:t>Impact Level</a:t>
                      </a:r>
                      <a:endParaRPr lang="en-US" sz="1300" b="1"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ctr" fontAlgn="ctr"/>
                      <a:r>
                        <a:rPr lang="en-US" sz="1300" u="none" strike="noStrike">
                          <a:effectLst/>
                          <a:latin typeface="Times New Roman" panose="02020603050405020304" pitchFamily="18" charset="0"/>
                          <a:cs typeface="Times New Roman" panose="02020603050405020304" pitchFamily="18" charset="0"/>
                        </a:rPr>
                        <a:t>Pattern Observed</a:t>
                      </a:r>
                      <a:endParaRPr lang="en-US" sz="1300" b="1"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ctr" fontAlgn="ctr"/>
                      <a:r>
                        <a:rPr lang="en-US" sz="1300" u="none" strike="noStrike" dirty="0">
                          <a:effectLst/>
                          <a:latin typeface="Times New Roman" panose="02020603050405020304" pitchFamily="18" charset="0"/>
                          <a:cs typeface="Times New Roman" panose="02020603050405020304" pitchFamily="18" charset="0"/>
                        </a:rPr>
                        <a:t>Action to Take</a:t>
                      </a:r>
                      <a:endParaRPr lang="en-US" sz="13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ctr" fontAlgn="ctr"/>
                      <a:r>
                        <a:rPr lang="en-US" sz="1300" u="none" strike="noStrike">
                          <a:effectLst/>
                          <a:latin typeface="Times New Roman" panose="02020603050405020304" pitchFamily="18" charset="0"/>
                          <a:cs typeface="Times New Roman" panose="02020603050405020304" pitchFamily="18" charset="0"/>
                        </a:rPr>
                        <a:t>Business Connection</a:t>
                      </a:r>
                      <a:endParaRPr lang="en-US" sz="1300" b="1"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extLst>
                  <a:ext uri="{0D108BD9-81ED-4DB2-BD59-A6C34878D82A}">
                    <a16:rowId xmlns:a16="http://schemas.microsoft.com/office/drawing/2014/main" val="272189599"/>
                  </a:ext>
                </a:extLst>
              </a:tr>
              <a:tr h="959581">
                <a:tc>
                  <a:txBody>
                    <a:bodyPr/>
                    <a:lstStyle/>
                    <a:p>
                      <a:pPr algn="l" fontAlgn="ctr"/>
                      <a:r>
                        <a:rPr lang="en-US" sz="1300" u="none" strike="noStrike">
                          <a:effectLst/>
                          <a:latin typeface="Times New Roman" panose="02020603050405020304" pitchFamily="18" charset="0"/>
                          <a:cs typeface="Times New Roman" panose="02020603050405020304" pitchFamily="18" charset="0"/>
                        </a:rPr>
                        <a:t>Strengthen Data Quality Controls</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High</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Inconsistent or missing data fields created variability in results.</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Implement automated validation checks and standardized data‑entry rules to reduce noise and improve model reliability.</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dirty="0">
                          <a:effectLst/>
                          <a:latin typeface="Times New Roman" panose="02020603050405020304" pitchFamily="18" charset="0"/>
                          <a:cs typeface="Times New Roman" panose="02020603050405020304" pitchFamily="18" charset="0"/>
                        </a:rPr>
                        <a:t>Higher data integrity leads to more accurate forecasting and better decision‑making.</a:t>
                      </a:r>
                      <a:endParaRPr lang="en-US" sz="13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extLst>
                  <a:ext uri="{0D108BD9-81ED-4DB2-BD59-A6C34878D82A}">
                    <a16:rowId xmlns:a16="http://schemas.microsoft.com/office/drawing/2014/main" val="3889486792"/>
                  </a:ext>
                </a:extLst>
              </a:tr>
              <a:tr h="959581">
                <a:tc>
                  <a:txBody>
                    <a:bodyPr/>
                    <a:lstStyle/>
                    <a:p>
                      <a:pPr algn="l" fontAlgn="ctr"/>
                      <a:r>
                        <a:rPr lang="en-US" sz="1300" u="none" strike="noStrike">
                          <a:effectLst/>
                          <a:latin typeface="Times New Roman" panose="02020603050405020304" pitchFamily="18" charset="0"/>
                          <a:cs typeface="Times New Roman" panose="02020603050405020304" pitchFamily="18" charset="0"/>
                        </a:rPr>
                        <a:t>Focus on Key Predictive Indicators</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High</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A small subset of variables showed strong, stable predictive power; others added redundancy.</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Prioritize high‑signal features in future analyses and monitoring dashboards.</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dirty="0">
                          <a:effectLst/>
                          <a:latin typeface="Times New Roman" panose="02020603050405020304" pitchFamily="18" charset="0"/>
                          <a:cs typeface="Times New Roman" panose="02020603050405020304" pitchFamily="18" charset="0"/>
                        </a:rPr>
                        <a:t>Focusing on influential drivers improves efficiency and reduces analytical complexity.</a:t>
                      </a:r>
                      <a:endParaRPr lang="en-US" sz="13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extLst>
                  <a:ext uri="{0D108BD9-81ED-4DB2-BD59-A6C34878D82A}">
                    <a16:rowId xmlns:a16="http://schemas.microsoft.com/office/drawing/2014/main" val="2577750562"/>
                  </a:ext>
                </a:extLst>
              </a:tr>
              <a:tr h="1068862">
                <a:tc>
                  <a:txBody>
                    <a:bodyPr/>
                    <a:lstStyle/>
                    <a:p>
                      <a:pPr algn="l" fontAlgn="ctr"/>
                      <a:r>
                        <a:rPr lang="en-US" sz="1300" u="none" strike="noStrike">
                          <a:effectLst/>
                          <a:latin typeface="Times New Roman" panose="02020603050405020304" pitchFamily="18" charset="0"/>
                          <a:cs typeface="Times New Roman" panose="02020603050405020304" pitchFamily="18" charset="0"/>
                        </a:rPr>
                        <a:t>Address Anomalies and Outliers Proactively</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Medium</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dirty="0">
                          <a:effectLst/>
                          <a:latin typeface="Times New Roman" panose="02020603050405020304" pitchFamily="18" charset="0"/>
                          <a:cs typeface="Times New Roman" panose="02020603050405020304" pitchFamily="18" charset="0"/>
                        </a:rPr>
                        <a:t>Outlier clusters and irregular trends suggested operational inconsistencies or edge‑case behaviors.</a:t>
                      </a:r>
                      <a:endParaRPr lang="en-US" sz="13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dirty="0">
                          <a:effectLst/>
                          <a:latin typeface="Times New Roman" panose="02020603050405020304" pitchFamily="18" charset="0"/>
                          <a:cs typeface="Times New Roman" panose="02020603050405020304" pitchFamily="18" charset="0"/>
                        </a:rPr>
                        <a:t>Develop anomaly‑detection rules to flag unusual patterns early.</a:t>
                      </a:r>
                      <a:endParaRPr lang="en-US" sz="13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dirty="0">
                          <a:effectLst/>
                          <a:latin typeface="Times New Roman" panose="02020603050405020304" pitchFamily="18" charset="0"/>
                          <a:cs typeface="Times New Roman" panose="02020603050405020304" pitchFamily="18" charset="0"/>
                        </a:rPr>
                        <a:t>Early detection reduces risk, prevents failures, and supports consistent performance.</a:t>
                      </a:r>
                      <a:endParaRPr lang="en-US" sz="13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extLst>
                  <a:ext uri="{0D108BD9-81ED-4DB2-BD59-A6C34878D82A}">
                    <a16:rowId xmlns:a16="http://schemas.microsoft.com/office/drawing/2014/main" val="2908863092"/>
                  </a:ext>
                </a:extLst>
              </a:tr>
              <a:tr h="959581">
                <a:tc>
                  <a:txBody>
                    <a:bodyPr/>
                    <a:lstStyle/>
                    <a:p>
                      <a:pPr algn="l" fontAlgn="ctr"/>
                      <a:r>
                        <a:rPr lang="en-US" sz="1300" u="none" strike="noStrike">
                          <a:effectLst/>
                          <a:latin typeface="Times New Roman" panose="02020603050405020304" pitchFamily="18" charset="0"/>
                          <a:cs typeface="Times New Roman" panose="02020603050405020304" pitchFamily="18" charset="0"/>
                        </a:rPr>
                        <a:t>Enhance Tooling and Workflow Automation</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Medium</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Manual steps in cleaning, transformation, or reporting slowed workflow.</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Automate repetitive tasks (preprocessing, reporting templates) to improve speed and reproducibility.</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dirty="0">
                          <a:effectLst/>
                          <a:latin typeface="Times New Roman" panose="02020603050405020304" pitchFamily="18" charset="0"/>
                          <a:cs typeface="Times New Roman" panose="02020603050405020304" pitchFamily="18" charset="0"/>
                        </a:rPr>
                        <a:t>Streamlined workflows reduce labor costs and increase analytical throughput.</a:t>
                      </a:r>
                      <a:endParaRPr lang="en-US" sz="13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extLst>
                  <a:ext uri="{0D108BD9-81ED-4DB2-BD59-A6C34878D82A}">
                    <a16:rowId xmlns:a16="http://schemas.microsoft.com/office/drawing/2014/main" val="5376817"/>
                  </a:ext>
                </a:extLst>
              </a:tr>
              <a:tr h="958366">
                <a:tc>
                  <a:txBody>
                    <a:bodyPr/>
                    <a:lstStyle/>
                    <a:p>
                      <a:pPr algn="l" fontAlgn="ctr"/>
                      <a:r>
                        <a:rPr lang="en-US" sz="1300" u="none" strike="noStrike">
                          <a:effectLst/>
                          <a:latin typeface="Times New Roman" panose="02020603050405020304" pitchFamily="18" charset="0"/>
                          <a:cs typeface="Times New Roman" panose="02020603050405020304" pitchFamily="18" charset="0"/>
                        </a:rPr>
                        <a:t>Expand Data Coverage for Future Iterations</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Low (Long‑Term Benefit)</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Limited historical depth or narrow sampling reduced generalizability.</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a:effectLst/>
                          <a:latin typeface="Times New Roman" panose="02020603050405020304" pitchFamily="18" charset="0"/>
                          <a:cs typeface="Times New Roman" panose="02020603050405020304" pitchFamily="18" charset="0"/>
                        </a:rPr>
                        <a:t>Collect broader, more continuous datasets for stronger future modeling.</a:t>
                      </a:r>
                      <a:endParaRPr lang="en-US" sz="1300" b="0" i="0" u="none" strike="noStrike">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tc>
                  <a:txBody>
                    <a:bodyPr/>
                    <a:lstStyle/>
                    <a:p>
                      <a:pPr algn="l" fontAlgn="ctr"/>
                      <a:r>
                        <a:rPr lang="en-US" sz="1300" u="none" strike="noStrike" dirty="0">
                          <a:effectLst/>
                          <a:latin typeface="Times New Roman" panose="02020603050405020304" pitchFamily="18" charset="0"/>
                          <a:cs typeface="Times New Roman" panose="02020603050405020304" pitchFamily="18" charset="0"/>
                        </a:rPr>
                        <a:t>More comprehensive data supports deeper insights and long‑term strategic planning.</a:t>
                      </a:r>
                      <a:endParaRPr lang="en-US" sz="13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4070" marR="4070" marT="4070" marB="0" anchor="ctr"/>
                </a:tc>
                <a:extLst>
                  <a:ext uri="{0D108BD9-81ED-4DB2-BD59-A6C34878D82A}">
                    <a16:rowId xmlns:a16="http://schemas.microsoft.com/office/drawing/2014/main" val="2830990256"/>
                  </a:ext>
                </a:extLst>
              </a:tr>
            </a:tbl>
          </a:graphicData>
        </a:graphic>
      </p:graphicFrame>
      <p:pic>
        <p:nvPicPr>
          <p:cNvPr id="10" name="Picture 9">
            <a:extLst>
              <a:ext uri="{FF2B5EF4-FFF2-40B4-BE49-F238E27FC236}">
                <a16:creationId xmlns:a16="http://schemas.microsoft.com/office/drawing/2014/main" id="{63CA5727-B72D-1BA2-EC30-4F6049FA2642}"/>
              </a:ext>
            </a:extLst>
          </p:cNvPr>
          <p:cNvPicPr>
            <a:picLocks noChangeAspect="1"/>
          </p:cNvPicPr>
          <p:nvPr/>
        </p:nvPicPr>
        <p:blipFill>
          <a:blip r:embed="rId2"/>
          <a:stretch>
            <a:fillRect/>
          </a:stretch>
        </p:blipFill>
        <p:spPr>
          <a:xfrm flipH="1">
            <a:off x="8605558" y="410757"/>
            <a:ext cx="3262591" cy="1737365"/>
          </a:xfrm>
          <a:prstGeom prst="rect">
            <a:avLst/>
          </a:prstGeom>
        </p:spPr>
      </p:pic>
      <p:pic>
        <p:nvPicPr>
          <p:cNvPr id="14" name="Picture 13" descr="A graph of a bar graph&#10;&#10;AI-generated content may be incorrect.">
            <a:extLst>
              <a:ext uri="{FF2B5EF4-FFF2-40B4-BE49-F238E27FC236}">
                <a16:creationId xmlns:a16="http://schemas.microsoft.com/office/drawing/2014/main" id="{BAEC500B-39F0-3252-81D6-A9D1FBF5A8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5559" y="2148122"/>
            <a:ext cx="3069574" cy="1569243"/>
          </a:xfrm>
          <a:prstGeom prst="rect">
            <a:avLst/>
          </a:prstGeom>
        </p:spPr>
      </p:pic>
      <p:pic>
        <p:nvPicPr>
          <p:cNvPr id="19" name="Picture 18" descr="A graph with blue lines&#10;&#10;AI-generated content may be incorrect.">
            <a:extLst>
              <a:ext uri="{FF2B5EF4-FFF2-40B4-BE49-F238E27FC236}">
                <a16:creationId xmlns:a16="http://schemas.microsoft.com/office/drawing/2014/main" id="{3137F955-B218-F7A9-B72C-F4637E08E3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93920" y="3601537"/>
            <a:ext cx="3541854" cy="1610871"/>
          </a:xfrm>
          <a:prstGeom prst="rect">
            <a:avLst/>
          </a:prstGeom>
        </p:spPr>
      </p:pic>
      <p:pic>
        <p:nvPicPr>
          <p:cNvPr id="23" name="Picture 22" descr="A group of graphs showing different types of data&#10;&#10;AI-generated content may be incorrect.">
            <a:extLst>
              <a:ext uri="{FF2B5EF4-FFF2-40B4-BE49-F238E27FC236}">
                <a16:creationId xmlns:a16="http://schemas.microsoft.com/office/drawing/2014/main" id="{B526F7B1-11C4-A9AB-6257-F33899C2FE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93920" y="5087073"/>
            <a:ext cx="3668442" cy="1770927"/>
          </a:xfrm>
          <a:prstGeom prst="rect">
            <a:avLst/>
          </a:prstGeom>
        </p:spPr>
      </p:pic>
    </p:spTree>
    <p:extLst>
      <p:ext uri="{BB962C8B-B14F-4D97-AF65-F5344CB8AC3E}">
        <p14:creationId xmlns:p14="http://schemas.microsoft.com/office/powerpoint/2010/main" val="756871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B80816F2-EFB0-44E7-94C9-B65CB34DFA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71F798-F15D-79DE-53B5-D38891E925DE}"/>
              </a:ext>
            </a:extLst>
          </p:cNvPr>
          <p:cNvSpPr>
            <a:spLocks noGrp="1"/>
          </p:cNvSpPr>
          <p:nvPr>
            <p:ph type="title"/>
          </p:nvPr>
        </p:nvSpPr>
        <p:spPr>
          <a:xfrm>
            <a:off x="415290" y="422325"/>
            <a:ext cx="5998043" cy="1372185"/>
          </a:xfrm>
        </p:spPr>
        <p:txBody>
          <a:bodyPr vert="horz" lIns="91440" tIns="45720" rIns="91440" bIns="45720" rtlCol="0" anchor="b">
            <a:normAutofit/>
          </a:bodyPr>
          <a:lstStyle/>
          <a:p>
            <a:r>
              <a:rPr lang="en-US" sz="4000" kern="1200" dirty="0">
                <a:solidFill>
                  <a:schemeClr val="tx1"/>
                </a:solidFill>
                <a:latin typeface="Times New Roman" panose="02020603050405020304" pitchFamily="18" charset="0"/>
                <a:cs typeface="Times New Roman" panose="02020603050405020304" pitchFamily="18" charset="0"/>
              </a:rPr>
              <a:t>Implementation Roadmap</a:t>
            </a:r>
          </a:p>
        </p:txBody>
      </p:sp>
      <p:sp>
        <p:nvSpPr>
          <p:cNvPr id="3" name="Content Placeholder 2">
            <a:extLst>
              <a:ext uri="{FF2B5EF4-FFF2-40B4-BE49-F238E27FC236}">
                <a16:creationId xmlns:a16="http://schemas.microsoft.com/office/drawing/2014/main" id="{F2D6A458-DAE1-D2B4-7BCD-7F74ECDACC83}"/>
              </a:ext>
            </a:extLst>
          </p:cNvPr>
          <p:cNvSpPr>
            <a:spLocks noGrp="1"/>
          </p:cNvSpPr>
          <p:nvPr>
            <p:ph sz="half" idx="1"/>
          </p:nvPr>
        </p:nvSpPr>
        <p:spPr>
          <a:xfrm>
            <a:off x="651511" y="2045969"/>
            <a:ext cx="5127157" cy="4491991"/>
          </a:xfrm>
        </p:spPr>
        <p:txBody>
          <a:bodyPr vert="horz" lIns="91440" tIns="45720" rIns="91440" bIns="45720" rtlCol="0">
            <a:noAutofit/>
          </a:bodyPr>
          <a:lstStyle/>
          <a:p>
            <a:pPr marL="0" indent="0">
              <a:buNone/>
            </a:pPr>
            <a:r>
              <a:rPr lang="en-US" sz="2000" dirty="0">
                <a:latin typeface="Times New Roman" panose="02020603050405020304" pitchFamily="18" charset="0"/>
                <a:cs typeface="Times New Roman" panose="02020603050405020304" pitchFamily="18" charset="0"/>
              </a:rPr>
              <a:t>This roadmap provides a clear, phased plan that guides the organization from quick, low‑cost improvements to long‑term strategic value. It outlines what can be achieved in the short, mid, and long term while clarifying the time, resources, and risks involved with key information leadership relies on for decision‑making. By stabilizing data quality first, introducing automation next, and expanding infrastructure over time, the plan ensures both immediate impact and sustainable growth. The inclusion of risks and mitigation strategies demonstrates a realistic and proactive approach, reinforcing that the roadmap is cost‑aware, time‑bound, and aligned with operational priorities.</a:t>
            </a:r>
          </a:p>
        </p:txBody>
      </p:sp>
      <p:graphicFrame>
        <p:nvGraphicFramePr>
          <p:cNvPr id="5" name="Content Placeholder 4">
            <a:extLst>
              <a:ext uri="{FF2B5EF4-FFF2-40B4-BE49-F238E27FC236}">
                <a16:creationId xmlns:a16="http://schemas.microsoft.com/office/drawing/2014/main" id="{B4399A1F-7E9C-994B-70EC-F5A8F467018A}"/>
              </a:ext>
            </a:extLst>
          </p:cNvPr>
          <p:cNvGraphicFramePr>
            <a:graphicFrameLocks noGrp="1"/>
          </p:cNvGraphicFramePr>
          <p:nvPr>
            <p:ph sz="half" idx="2"/>
            <p:extLst>
              <p:ext uri="{D42A27DB-BD31-4B8C-83A1-F6EECF244321}">
                <p14:modId xmlns:p14="http://schemas.microsoft.com/office/powerpoint/2010/main" val="2371989553"/>
              </p:ext>
            </p:extLst>
          </p:nvPr>
        </p:nvGraphicFramePr>
        <p:xfrm>
          <a:off x="6096000" y="1325881"/>
          <a:ext cx="5921376" cy="5006925"/>
        </p:xfrm>
        <a:graphic>
          <a:graphicData uri="http://schemas.openxmlformats.org/drawingml/2006/table">
            <a:tbl>
              <a:tblPr firstRow="1" bandRow="1">
                <a:tableStyleId>{8EC20E35-A176-4012-BC5E-935CFFF8708E}</a:tableStyleId>
              </a:tblPr>
              <a:tblGrid>
                <a:gridCol w="769632">
                  <a:extLst>
                    <a:ext uri="{9D8B030D-6E8A-4147-A177-3AD203B41FA5}">
                      <a16:colId xmlns:a16="http://schemas.microsoft.com/office/drawing/2014/main" val="179839698"/>
                    </a:ext>
                  </a:extLst>
                </a:gridCol>
                <a:gridCol w="841826">
                  <a:extLst>
                    <a:ext uri="{9D8B030D-6E8A-4147-A177-3AD203B41FA5}">
                      <a16:colId xmlns:a16="http://schemas.microsoft.com/office/drawing/2014/main" val="1689069270"/>
                    </a:ext>
                  </a:extLst>
                </a:gridCol>
                <a:gridCol w="1532737">
                  <a:extLst>
                    <a:ext uri="{9D8B030D-6E8A-4147-A177-3AD203B41FA5}">
                      <a16:colId xmlns:a16="http://schemas.microsoft.com/office/drawing/2014/main" val="1791081073"/>
                    </a:ext>
                  </a:extLst>
                </a:gridCol>
                <a:gridCol w="1140876">
                  <a:extLst>
                    <a:ext uri="{9D8B030D-6E8A-4147-A177-3AD203B41FA5}">
                      <a16:colId xmlns:a16="http://schemas.microsoft.com/office/drawing/2014/main" val="327050886"/>
                    </a:ext>
                  </a:extLst>
                </a:gridCol>
                <a:gridCol w="1636305">
                  <a:extLst>
                    <a:ext uri="{9D8B030D-6E8A-4147-A177-3AD203B41FA5}">
                      <a16:colId xmlns:a16="http://schemas.microsoft.com/office/drawing/2014/main" val="3587642854"/>
                    </a:ext>
                  </a:extLst>
                </a:gridCol>
              </a:tblGrid>
              <a:tr h="519734">
                <a:tc>
                  <a:txBody>
                    <a:bodyPr/>
                    <a:lstStyle/>
                    <a:p>
                      <a:pPr algn="ctr" fontAlgn="ctr"/>
                      <a:r>
                        <a:rPr lang="en-US" sz="1200" u="none" strike="noStrike" dirty="0">
                          <a:effectLst/>
                          <a:latin typeface="Times New Roman" panose="02020603050405020304" pitchFamily="18" charset="0"/>
                          <a:cs typeface="Times New Roman" panose="02020603050405020304" pitchFamily="18" charset="0"/>
                        </a:rPr>
                        <a:t>Phase</a:t>
                      </a:r>
                      <a:endParaRPr lang="en-US"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Timeline</a:t>
                      </a:r>
                      <a:endParaRPr lang="en-US" sz="1200" b="1"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Required Resources</a:t>
                      </a:r>
                      <a:endParaRPr lang="en-US" sz="1200" b="1"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Potential Risks</a:t>
                      </a:r>
                      <a:endParaRPr lang="en-US" sz="1200" b="1"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Mitigation Strategies</a:t>
                      </a:r>
                      <a:endParaRPr lang="en-US" sz="1200" b="1"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91215977"/>
                  </a:ext>
                </a:extLst>
              </a:tr>
              <a:tr h="1359116">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Short‑Term Actions</a:t>
                      </a:r>
                      <a:endParaRPr lang="en-US" sz="1200" b="1"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dirty="0">
                          <a:effectLst/>
                          <a:latin typeface="Times New Roman" panose="02020603050405020304" pitchFamily="18" charset="0"/>
                          <a:cs typeface="Times New Roman" panose="02020603050405020304" pitchFamily="18" charset="0"/>
                        </a:rPr>
                        <a:t>0–3 months</a:t>
                      </a:r>
                      <a:endParaRPr lang="en-US" sz="12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dirty="0">
                          <a:effectLst/>
                          <a:latin typeface="Times New Roman" panose="02020603050405020304" pitchFamily="18" charset="0"/>
                          <a:cs typeface="Times New Roman" panose="02020603050405020304" pitchFamily="18" charset="0"/>
                        </a:rPr>
                        <a:t>Analyst time for data cleanup, </a:t>
                      </a:r>
                      <a:br>
                        <a:rPr lang="en-US" sz="1200" u="none" strike="noStrike" dirty="0">
                          <a:effectLst/>
                          <a:latin typeface="Times New Roman" panose="02020603050405020304" pitchFamily="18" charset="0"/>
                          <a:cs typeface="Times New Roman" panose="02020603050405020304" pitchFamily="18" charset="0"/>
                        </a:rPr>
                      </a:br>
                      <a:r>
                        <a:rPr lang="en-US" sz="1200" u="none" strike="noStrike" dirty="0">
                          <a:effectLst/>
                          <a:latin typeface="Times New Roman" panose="02020603050405020304" pitchFamily="18" charset="0"/>
                          <a:cs typeface="Times New Roman" panose="02020603050405020304" pitchFamily="18" charset="0"/>
                        </a:rPr>
                        <a:t>Access to existing datasets,</a:t>
                      </a:r>
                      <a:br>
                        <a:rPr lang="en-US" sz="1200" u="none" strike="noStrike" dirty="0">
                          <a:effectLst/>
                          <a:latin typeface="Times New Roman" panose="02020603050405020304" pitchFamily="18" charset="0"/>
                          <a:cs typeface="Times New Roman" panose="02020603050405020304" pitchFamily="18" charset="0"/>
                        </a:rPr>
                      </a:br>
                      <a:r>
                        <a:rPr lang="en-US" sz="1200" u="none" strike="noStrike" dirty="0">
                          <a:effectLst/>
                          <a:latin typeface="Times New Roman" panose="02020603050405020304" pitchFamily="18" charset="0"/>
                          <a:cs typeface="Times New Roman" panose="02020603050405020304" pitchFamily="18" charset="0"/>
                        </a:rPr>
                        <a:t>Basic automation scripts/tools</a:t>
                      </a:r>
                      <a:endParaRPr lang="en-US" sz="12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Data inconsistencies persist,</a:t>
                      </a:r>
                      <a:br>
                        <a:rPr lang="en-US" sz="1200" u="none" strike="noStrike">
                          <a:effectLst/>
                          <a:latin typeface="Times New Roman" panose="02020603050405020304" pitchFamily="18" charset="0"/>
                          <a:cs typeface="Times New Roman" panose="02020603050405020304" pitchFamily="18" charset="0"/>
                        </a:rPr>
                      </a:br>
                      <a:r>
                        <a:rPr lang="en-US" sz="1200" u="none" strike="noStrike">
                          <a:effectLst/>
                          <a:latin typeface="Times New Roman" panose="02020603050405020304" pitchFamily="18" charset="0"/>
                          <a:cs typeface="Times New Roman" panose="02020603050405020304" pitchFamily="18" charset="0"/>
                        </a:rPr>
                        <a:t>Limited staff bandwidth</a:t>
                      </a:r>
                      <a:endParaRPr lang="en-US" sz="1200" b="0"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Implement quick validation rules,</a:t>
                      </a:r>
                      <a:br>
                        <a:rPr lang="en-US" sz="1200" u="none" strike="noStrike">
                          <a:effectLst/>
                          <a:latin typeface="Times New Roman" panose="02020603050405020304" pitchFamily="18" charset="0"/>
                          <a:cs typeface="Times New Roman" panose="02020603050405020304" pitchFamily="18" charset="0"/>
                        </a:rPr>
                      </a:br>
                      <a:r>
                        <a:rPr lang="en-US" sz="1200" u="none" strike="noStrike">
                          <a:effectLst/>
                          <a:latin typeface="Times New Roman" panose="02020603050405020304" pitchFamily="18" charset="0"/>
                          <a:cs typeface="Times New Roman" panose="02020603050405020304" pitchFamily="18" charset="0"/>
                        </a:rPr>
                        <a:t>Prioritize highest‑impact data fields</a:t>
                      </a:r>
                      <a:endParaRPr lang="en-US" sz="1200" b="0"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50911565"/>
                  </a:ext>
                </a:extLst>
              </a:tr>
              <a:tr h="1359116">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Mid‑Term Enhancements</a:t>
                      </a:r>
                      <a:endParaRPr lang="en-US" sz="1200" b="1"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dirty="0">
                          <a:effectLst/>
                          <a:latin typeface="Times New Roman" panose="02020603050405020304" pitchFamily="18" charset="0"/>
                          <a:cs typeface="Times New Roman" panose="02020603050405020304" pitchFamily="18" charset="0"/>
                        </a:rPr>
                        <a:t>3–9 months</a:t>
                      </a:r>
                      <a:endParaRPr lang="en-US" sz="12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dirty="0">
                          <a:effectLst/>
                          <a:latin typeface="Times New Roman" panose="02020603050405020304" pitchFamily="18" charset="0"/>
                          <a:cs typeface="Times New Roman" panose="02020603050405020304" pitchFamily="18" charset="0"/>
                        </a:rPr>
                        <a:t>Engineering support for automation,</a:t>
                      </a:r>
                      <a:br>
                        <a:rPr lang="en-US" sz="1200" u="none" strike="noStrike" dirty="0">
                          <a:effectLst/>
                          <a:latin typeface="Times New Roman" panose="02020603050405020304" pitchFamily="18" charset="0"/>
                          <a:cs typeface="Times New Roman" panose="02020603050405020304" pitchFamily="18" charset="0"/>
                        </a:rPr>
                      </a:br>
                      <a:r>
                        <a:rPr lang="en-US" sz="1200" u="none" strike="noStrike" dirty="0">
                          <a:effectLst/>
                          <a:latin typeface="Times New Roman" panose="02020603050405020304" pitchFamily="18" charset="0"/>
                          <a:cs typeface="Times New Roman" panose="02020603050405020304" pitchFamily="18" charset="0"/>
                        </a:rPr>
                        <a:t>Tool upgrades or workflow integrations,</a:t>
                      </a:r>
                      <a:br>
                        <a:rPr lang="en-US" sz="1200" u="none" strike="noStrike" dirty="0">
                          <a:effectLst/>
                          <a:latin typeface="Times New Roman" panose="02020603050405020304" pitchFamily="18" charset="0"/>
                          <a:cs typeface="Times New Roman" panose="02020603050405020304" pitchFamily="18" charset="0"/>
                        </a:rPr>
                      </a:br>
                      <a:r>
                        <a:rPr lang="en-US" sz="1200" u="none" strike="noStrike" dirty="0">
                          <a:effectLst/>
                          <a:latin typeface="Times New Roman" panose="02020603050405020304" pitchFamily="18" charset="0"/>
                          <a:cs typeface="Times New Roman" panose="02020603050405020304" pitchFamily="18" charset="0"/>
                        </a:rPr>
                        <a:t>Cross‑team collaboration.</a:t>
                      </a:r>
                      <a:endParaRPr lang="en-US" sz="12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Automation complexity increases,</a:t>
                      </a:r>
                      <a:br>
                        <a:rPr lang="en-US" sz="1200" u="none" strike="noStrike">
                          <a:effectLst/>
                          <a:latin typeface="Times New Roman" panose="02020603050405020304" pitchFamily="18" charset="0"/>
                          <a:cs typeface="Times New Roman" panose="02020603050405020304" pitchFamily="18" charset="0"/>
                        </a:rPr>
                      </a:br>
                      <a:r>
                        <a:rPr lang="en-US" sz="1200" u="none" strike="noStrike">
                          <a:effectLst/>
                          <a:latin typeface="Times New Roman" panose="02020603050405020304" pitchFamily="18" charset="0"/>
                          <a:cs typeface="Times New Roman" panose="02020603050405020304" pitchFamily="18" charset="0"/>
                        </a:rPr>
                        <a:t>Integration delays</a:t>
                      </a:r>
                      <a:endParaRPr lang="en-US" sz="1200" b="0"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Pilot automation in small batches,</a:t>
                      </a:r>
                      <a:br>
                        <a:rPr lang="en-US" sz="1200" u="none" strike="noStrike">
                          <a:effectLst/>
                          <a:latin typeface="Times New Roman" panose="02020603050405020304" pitchFamily="18" charset="0"/>
                          <a:cs typeface="Times New Roman" panose="02020603050405020304" pitchFamily="18" charset="0"/>
                        </a:rPr>
                      </a:br>
                      <a:r>
                        <a:rPr lang="en-US" sz="1200" u="none" strike="noStrike">
                          <a:effectLst/>
                          <a:latin typeface="Times New Roman" panose="02020603050405020304" pitchFamily="18" charset="0"/>
                          <a:cs typeface="Times New Roman" panose="02020603050405020304" pitchFamily="18" charset="0"/>
                        </a:rPr>
                        <a:t>Use modular workflows to reduce dependency bottlenecks</a:t>
                      </a:r>
                      <a:endParaRPr lang="en-US" sz="1200" b="0"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2852107"/>
                  </a:ext>
                </a:extLst>
              </a:tr>
              <a:tr h="1768959">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Long‑Term Strategy</a:t>
                      </a:r>
                      <a:endParaRPr lang="en-US" sz="1200" b="1"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9–18 months</a:t>
                      </a:r>
                      <a:endParaRPr lang="en-US" sz="1200" b="0"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Expanded data collection pipelines,</a:t>
                      </a:r>
                      <a:br>
                        <a:rPr lang="en-US" sz="1200" u="none" strike="noStrike">
                          <a:effectLst/>
                          <a:latin typeface="Times New Roman" panose="02020603050405020304" pitchFamily="18" charset="0"/>
                          <a:cs typeface="Times New Roman" panose="02020603050405020304" pitchFamily="18" charset="0"/>
                        </a:rPr>
                      </a:br>
                      <a:r>
                        <a:rPr lang="en-US" sz="1200" u="none" strike="noStrike">
                          <a:effectLst/>
                          <a:latin typeface="Times New Roman" panose="02020603050405020304" pitchFamily="18" charset="0"/>
                          <a:cs typeface="Times New Roman" panose="02020603050405020304" pitchFamily="18" charset="0"/>
                        </a:rPr>
                        <a:t>Budget for storage and tooling,</a:t>
                      </a:r>
                      <a:br>
                        <a:rPr lang="en-US" sz="1200" u="none" strike="noStrike">
                          <a:effectLst/>
                          <a:latin typeface="Times New Roman" panose="02020603050405020304" pitchFamily="18" charset="0"/>
                          <a:cs typeface="Times New Roman" panose="02020603050405020304" pitchFamily="18" charset="0"/>
                        </a:rPr>
                      </a:br>
                      <a:r>
                        <a:rPr lang="en-US" sz="1200" u="none" strike="noStrike">
                          <a:effectLst/>
                          <a:latin typeface="Times New Roman" panose="02020603050405020304" pitchFamily="18" charset="0"/>
                          <a:cs typeface="Times New Roman" panose="02020603050405020304" pitchFamily="18" charset="0"/>
                        </a:rPr>
                        <a:t>Ongoing monitoring resources</a:t>
                      </a:r>
                      <a:endParaRPr lang="en-US" sz="1200" b="0"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a:effectLst/>
                          <a:latin typeface="Times New Roman" panose="02020603050405020304" pitchFamily="18" charset="0"/>
                          <a:cs typeface="Times New Roman" panose="02020603050405020304" pitchFamily="18" charset="0"/>
                        </a:rPr>
                        <a:t>Data growth outpaces infrastructure,</a:t>
                      </a:r>
                      <a:br>
                        <a:rPr lang="en-US" sz="1200" u="none" strike="noStrike">
                          <a:effectLst/>
                          <a:latin typeface="Times New Roman" panose="02020603050405020304" pitchFamily="18" charset="0"/>
                          <a:cs typeface="Times New Roman" panose="02020603050405020304" pitchFamily="18" charset="0"/>
                        </a:rPr>
                      </a:br>
                      <a:r>
                        <a:rPr lang="en-US" sz="1200" u="none" strike="noStrike">
                          <a:effectLst/>
                          <a:latin typeface="Times New Roman" panose="02020603050405020304" pitchFamily="18" charset="0"/>
                          <a:cs typeface="Times New Roman" panose="02020603050405020304" pitchFamily="18" charset="0"/>
                        </a:rPr>
                        <a:t>Long‑term adoption challenges</a:t>
                      </a:r>
                      <a:endParaRPr lang="en-US" sz="1200" b="0" i="0" u="none" strike="noStrike">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200" u="none" strike="noStrike" dirty="0">
                          <a:effectLst/>
                          <a:latin typeface="Times New Roman" panose="02020603050405020304" pitchFamily="18" charset="0"/>
                          <a:cs typeface="Times New Roman" panose="02020603050405020304" pitchFamily="18" charset="0"/>
                        </a:rPr>
                        <a:t>Scale storage incrementally,</a:t>
                      </a:r>
                      <a:br>
                        <a:rPr lang="en-US" sz="1200" u="none" strike="noStrike" dirty="0">
                          <a:effectLst/>
                          <a:latin typeface="Times New Roman" panose="02020603050405020304" pitchFamily="18" charset="0"/>
                          <a:cs typeface="Times New Roman" panose="02020603050405020304" pitchFamily="18" charset="0"/>
                        </a:rPr>
                      </a:br>
                      <a:r>
                        <a:rPr lang="en-US" sz="1200" u="none" strike="noStrike" dirty="0">
                          <a:effectLst/>
                          <a:latin typeface="Times New Roman" panose="02020603050405020304" pitchFamily="18" charset="0"/>
                          <a:cs typeface="Times New Roman" panose="02020603050405020304" pitchFamily="18" charset="0"/>
                        </a:rPr>
                        <a:t>Provide training and documentation to ensure adoption.</a:t>
                      </a:r>
                      <a:endParaRPr lang="en-US" sz="12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833" marR="833" marT="8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26157399"/>
                  </a:ext>
                </a:extLst>
              </a:tr>
            </a:tbl>
          </a:graphicData>
        </a:graphic>
      </p:graphicFrame>
    </p:spTree>
    <p:extLst>
      <p:ext uri="{BB962C8B-B14F-4D97-AF65-F5344CB8AC3E}">
        <p14:creationId xmlns:p14="http://schemas.microsoft.com/office/powerpoint/2010/main" val="20217528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1340</TotalTime>
  <Words>3305</Words>
  <Application>Microsoft Office PowerPoint</Application>
  <PresentationFormat>Widescreen</PresentationFormat>
  <Paragraphs>184</Paragraphs>
  <Slides>11</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Aptos</vt:lpstr>
      <vt:lpstr>Aptos Display</vt:lpstr>
      <vt:lpstr>Arial</vt:lpstr>
      <vt:lpstr>Calibri</vt:lpstr>
      <vt:lpstr>Courier New</vt:lpstr>
      <vt:lpstr>Times New Roman</vt:lpstr>
      <vt:lpstr>Office Theme</vt:lpstr>
      <vt:lpstr>Predictive Benchmarking of SSD Reliability Using SMART Logs.</vt:lpstr>
      <vt:lpstr>Introduction </vt:lpstr>
      <vt:lpstr>Project Objectives &amp; Research Questions</vt:lpstr>
      <vt:lpstr>Methodology / Data Overview</vt:lpstr>
      <vt:lpstr>Integrated Methodology &amp; Key Analytical Findings</vt:lpstr>
      <vt:lpstr>Modeling Readiness &amp; Feature Stability</vt:lpstr>
      <vt:lpstr>Modeling Approach &amp; Diagnostics</vt:lpstr>
      <vt:lpstr>Actionable Recommendations</vt:lpstr>
      <vt:lpstr>Implementation Roadmap</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Pooja Venkitesh</dc:creator>
  <cp:lastModifiedBy>Pooja Venkitesh</cp:lastModifiedBy>
  <cp:revision>21</cp:revision>
  <dcterms:created xsi:type="dcterms:W3CDTF">2026-01-02T13:46:24Z</dcterms:created>
  <dcterms:modified xsi:type="dcterms:W3CDTF">2026-01-08T03:58:25Z</dcterms:modified>
</cp:coreProperties>
</file>

<file path=docProps/thumbnail.jpeg>
</file>